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7" r:id="rId5"/>
    <p:sldId id="268" r:id="rId6"/>
    <p:sldId id="266" r:id="rId7"/>
    <p:sldId id="265" r:id="rId8"/>
    <p:sldId id="264" r:id="rId9"/>
    <p:sldId id="263" r:id="rId10"/>
    <p:sldId id="262" r:id="rId11"/>
    <p:sldId id="261" r:id="rId12"/>
    <p:sldId id="260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C81E"/>
    <a:srgbClr val="EEDE12"/>
    <a:srgbClr val="E1CA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69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3AC92-2D4B-43DB-B914-7E5279063A9C}" type="datetimeFigureOut">
              <a:rPr lang="cs-CZ" smtClean="0"/>
              <a:t>24.11.2016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4DE32D-573F-4444-AB58-827BCF0157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4866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1A55-8D0A-4733-B12A-ACD5B8CC1D32}" type="datetime1">
              <a:rPr lang="cs-CZ" smtClean="0"/>
              <a:t>24.11.2016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928E-07A2-4529-B5A3-015136738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570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F7719-1FA3-4BA8-8D0F-D47B165036AE}" type="datetime1">
              <a:rPr lang="cs-CZ" smtClean="0"/>
              <a:t>24.11.2016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928E-07A2-4529-B5A3-015136738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0235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5C8C-006F-4533-90EE-EE1474BE7664}" type="datetime1">
              <a:rPr lang="cs-CZ" smtClean="0"/>
              <a:t>24.11.2016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928E-07A2-4529-B5A3-015136738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7794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C0EF6-14C7-4690-94D5-454D9C6DD898}" type="datetime1">
              <a:rPr lang="cs-CZ" smtClean="0"/>
              <a:t>24.11.2016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928E-07A2-4529-B5A3-015136738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0713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89978-A49A-4B87-A6F3-E4E709942AF5}" type="datetime1">
              <a:rPr lang="cs-CZ" smtClean="0"/>
              <a:t>24.11.2016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928E-07A2-4529-B5A3-015136738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658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8940F-2A7C-4983-9C66-707842B99D14}" type="datetime1">
              <a:rPr lang="cs-CZ" smtClean="0"/>
              <a:t>24.11.2016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928E-07A2-4529-B5A3-015136738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951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47FFE-D40C-4F50-B3CD-3A3C981074F7}" type="datetime1">
              <a:rPr lang="cs-CZ" smtClean="0"/>
              <a:t>24.11.2016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928E-07A2-4529-B5A3-015136738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195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94430-BD43-46A0-9DFC-4D7F6F168773}" type="datetime1">
              <a:rPr lang="cs-CZ" smtClean="0"/>
              <a:t>24.11.2016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928E-07A2-4529-B5A3-015136738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328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669D5-B014-4D90-9CEE-486EF5C9CE08}" type="datetime1">
              <a:rPr lang="cs-CZ" smtClean="0"/>
              <a:t>24.11.2016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928E-07A2-4529-B5A3-015136738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233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8010-DFC6-48C6-BF91-73E2012E9443}" type="datetime1">
              <a:rPr lang="cs-CZ" smtClean="0"/>
              <a:t>24.11.2016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928E-07A2-4529-B5A3-015136738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8457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A1569-2CA2-481C-8B93-7F4C03E138C9}" type="datetime1">
              <a:rPr lang="cs-CZ" smtClean="0"/>
              <a:t>24.11.2016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928E-07A2-4529-B5A3-015136738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398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E4EB6-7E7D-4A3D-B7C7-EA663E4791FB}" type="datetime1">
              <a:rPr lang="cs-CZ" smtClean="0"/>
              <a:t>24.11.2016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D928E-07A2-4529-B5A3-015136738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2171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cs-CZ" sz="5500" b="1" dirty="0" smtClean="0"/>
              <a:t>PNEU REVUE</a:t>
            </a:r>
            <a:br>
              <a:rPr lang="cs-CZ" sz="5500" b="1" dirty="0" smtClean="0"/>
            </a:br>
            <a:r>
              <a:rPr lang="cs-CZ" b="1" dirty="0" smtClean="0"/>
              <a:t>C</a:t>
            </a:r>
            <a:r>
              <a:rPr lang="en-US" b="1" dirty="0" smtClean="0"/>
              <a:t>OMMUNICATION</a:t>
            </a:r>
            <a:r>
              <a:rPr lang="cs-CZ" b="1" dirty="0" smtClean="0"/>
              <a:t> P</a:t>
            </a:r>
            <a:r>
              <a:rPr lang="en-US" b="1" dirty="0" smtClean="0"/>
              <a:t>LATFORM</a:t>
            </a:r>
            <a:endParaRPr lang="cs-CZ" b="1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120" y="5981480"/>
            <a:ext cx="1464352" cy="58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9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88840"/>
            <a:ext cx="8219256" cy="223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 err="1" smtClean="0"/>
              <a:t>What</a:t>
            </a:r>
            <a:r>
              <a:rPr lang="cs-CZ" b="1" dirty="0" smtClean="0"/>
              <a:t> </a:t>
            </a:r>
            <a:r>
              <a:rPr lang="cs-CZ" b="1" dirty="0" err="1" smtClean="0"/>
              <a:t>is</a:t>
            </a:r>
            <a:r>
              <a:rPr lang="cs-CZ" b="1" dirty="0" smtClean="0"/>
              <a:t> </a:t>
            </a:r>
            <a:r>
              <a:rPr lang="cs-CZ" b="1" dirty="0" err="1" smtClean="0"/>
              <a:t>it</a:t>
            </a:r>
            <a:r>
              <a:rPr lang="cs-CZ" b="1" dirty="0" smtClean="0"/>
              <a:t>...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en-US" sz="2400" dirty="0" smtClean="0"/>
              <a:t>A s</a:t>
            </a:r>
            <a:r>
              <a:rPr lang="cs-CZ" sz="2400" dirty="0" smtClean="0"/>
              <a:t>ystem of communication tools and media for </a:t>
            </a:r>
            <a:r>
              <a:rPr lang="en-US" sz="2400" dirty="0" smtClean="0"/>
              <a:t>the </a:t>
            </a:r>
            <a:r>
              <a:rPr lang="cs-CZ" sz="2400" dirty="0" smtClean="0"/>
              <a:t>information and business support of the area of tyre sales, tyre fit</a:t>
            </a:r>
            <a:r>
              <a:rPr lang="en-US" sz="2400" dirty="0" smtClean="0"/>
              <a:t>ting</a:t>
            </a:r>
            <a:r>
              <a:rPr lang="cs-CZ" sz="2400" dirty="0" smtClean="0"/>
              <a:t> and </a:t>
            </a:r>
            <a:r>
              <a:rPr lang="en-US" sz="2400" dirty="0" smtClean="0"/>
              <a:t>the </a:t>
            </a:r>
            <a:r>
              <a:rPr lang="cs-CZ" sz="2400" dirty="0" smtClean="0"/>
              <a:t>automotive aftermarket.</a:t>
            </a:r>
            <a:endParaRPr lang="cs-CZ" sz="240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3779912" y="116632"/>
            <a:ext cx="5229944" cy="365125"/>
          </a:xfrm>
        </p:spPr>
        <p:txBody>
          <a:bodyPr/>
          <a:lstStyle/>
          <a:p>
            <a:r>
              <a:rPr lang="cs-CZ" dirty="0" smtClean="0"/>
              <a:t>PNEU REVUE COMMUNICATION PLATFORM PRESENTATION   </a:t>
            </a:r>
            <a:fld id="{E5CD928E-07A2-4529-B5A3-015136738B36}" type="slidenum">
              <a:rPr lang="cs-CZ" smtClean="0"/>
              <a:t>2</a:t>
            </a:fld>
            <a:r>
              <a:rPr lang="cs-CZ" dirty="0" smtClean="0"/>
              <a:t>/12</a:t>
            </a:r>
            <a:endParaRPr lang="cs-CZ" dirty="0"/>
          </a:p>
        </p:txBody>
      </p:sp>
      <p:cxnSp>
        <p:nvCxnSpPr>
          <p:cNvPr id="7" name="Přímá spojnice 6"/>
          <p:cNvCxnSpPr/>
          <p:nvPr/>
        </p:nvCxnSpPr>
        <p:spPr>
          <a:xfrm>
            <a:off x="8834028" y="548680"/>
            <a:ext cx="0" cy="5472608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/>
          <p:cNvCxnSpPr/>
          <p:nvPr/>
        </p:nvCxnSpPr>
        <p:spPr>
          <a:xfrm>
            <a:off x="323528" y="548680"/>
            <a:ext cx="851050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14"/>
          <p:cNvCxnSpPr/>
          <p:nvPr/>
        </p:nvCxnSpPr>
        <p:spPr>
          <a:xfrm>
            <a:off x="323528" y="548680"/>
            <a:ext cx="0" cy="602169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323528" y="6570370"/>
            <a:ext cx="684076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120" y="5981480"/>
            <a:ext cx="1464352" cy="58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47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6856" y="1600201"/>
            <a:ext cx="8229600" cy="21888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 err="1" smtClean="0"/>
              <a:t>The</a:t>
            </a:r>
            <a:r>
              <a:rPr lang="cs-CZ" b="1" dirty="0" smtClean="0"/>
              <a:t> </a:t>
            </a:r>
            <a:r>
              <a:rPr lang="cs-CZ" b="1" dirty="0" err="1" smtClean="0"/>
              <a:t>platform</a:t>
            </a:r>
            <a:r>
              <a:rPr lang="cs-CZ" b="1" dirty="0" smtClean="0"/>
              <a:t> </a:t>
            </a:r>
            <a:r>
              <a:rPr lang="cs-CZ" b="1" dirty="0" err="1" smtClean="0"/>
              <a:t>includes</a:t>
            </a:r>
            <a:endParaRPr lang="cs-CZ" b="1" dirty="0" smtClean="0"/>
          </a:p>
          <a:p>
            <a:pPr marL="0" indent="0">
              <a:buNone/>
            </a:pPr>
            <a:endParaRPr lang="cs-CZ" sz="24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en-US" sz="2400" dirty="0" smtClean="0"/>
              <a:t>“</a:t>
            </a:r>
            <a:r>
              <a:rPr lang="cs-CZ" sz="2400" dirty="0" smtClean="0"/>
              <a:t>Pneu </a:t>
            </a:r>
            <a:r>
              <a:rPr lang="en-US" sz="2400" dirty="0" smtClean="0"/>
              <a:t>R</a:t>
            </a:r>
            <a:r>
              <a:rPr lang="cs-CZ" sz="2400" dirty="0" smtClean="0"/>
              <a:t>evue</a:t>
            </a:r>
            <a:r>
              <a:rPr lang="en-US" sz="2400" dirty="0" smtClean="0"/>
              <a:t>”</a:t>
            </a:r>
            <a:r>
              <a:rPr lang="cs-CZ" sz="2400" dirty="0" smtClean="0"/>
              <a:t> magazine</a:t>
            </a:r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400" dirty="0" smtClean="0"/>
              <a:t>Internet media</a:t>
            </a:r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400" dirty="0" err="1" smtClean="0"/>
              <a:t>Events</a:t>
            </a:r>
            <a:endParaRPr lang="cs-CZ" sz="2400" dirty="0" smtClean="0"/>
          </a:p>
        </p:txBody>
      </p:sp>
      <p:cxnSp>
        <p:nvCxnSpPr>
          <p:cNvPr id="6" name="Přímá spojnice 5"/>
          <p:cNvCxnSpPr/>
          <p:nvPr/>
        </p:nvCxnSpPr>
        <p:spPr>
          <a:xfrm>
            <a:off x="323528" y="548680"/>
            <a:ext cx="851050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/>
          <p:cNvCxnSpPr/>
          <p:nvPr/>
        </p:nvCxnSpPr>
        <p:spPr>
          <a:xfrm>
            <a:off x="323528" y="548680"/>
            <a:ext cx="0" cy="602169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8834028" y="548680"/>
            <a:ext cx="0" cy="5472608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>
            <a:off x="323528" y="6570370"/>
            <a:ext cx="684076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3779912" y="116632"/>
            <a:ext cx="5229944" cy="365125"/>
          </a:xfrm>
        </p:spPr>
        <p:txBody>
          <a:bodyPr/>
          <a:lstStyle/>
          <a:p>
            <a:r>
              <a:rPr lang="cs-CZ" dirty="0" smtClean="0"/>
              <a:t>PNEU REVUE COMMUNICATION PLATFORM PRESENTATION   </a:t>
            </a:r>
            <a:fld id="{E5CD928E-07A2-4529-B5A3-015136738B36}" type="slidenum">
              <a:rPr lang="cs-CZ" smtClean="0"/>
              <a:t>3</a:t>
            </a:fld>
            <a:r>
              <a:rPr lang="cs-CZ" dirty="0" smtClean="0"/>
              <a:t>/12</a:t>
            </a:r>
            <a:endParaRPr lang="cs-CZ" dirty="0"/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120" y="5981480"/>
            <a:ext cx="1464352" cy="58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23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28801"/>
            <a:ext cx="5338936" cy="381642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 smtClean="0"/>
              <a:t>PNEU REVUE </a:t>
            </a:r>
            <a:r>
              <a:rPr lang="cs-CZ" b="1" dirty="0" err="1" smtClean="0"/>
              <a:t>magazine</a:t>
            </a:r>
            <a:endParaRPr lang="cs-CZ" b="1" dirty="0" smtClean="0"/>
          </a:p>
          <a:p>
            <a:pPr marL="0" indent="0">
              <a:buNone/>
            </a:pPr>
            <a:endParaRPr lang="cs-CZ" sz="14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400" dirty="0" err="1" smtClean="0"/>
              <a:t>Since</a:t>
            </a:r>
            <a:r>
              <a:rPr lang="cs-CZ" sz="2400" dirty="0" smtClean="0"/>
              <a:t> 1995</a:t>
            </a:r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en-US" sz="2400" dirty="0" smtClean="0"/>
              <a:t>“</a:t>
            </a:r>
            <a:r>
              <a:rPr lang="en-US" sz="2400" dirty="0"/>
              <a:t>M</a:t>
            </a:r>
            <a:r>
              <a:rPr lang="cs-CZ" sz="2400" dirty="0" smtClean="0"/>
              <a:t>irror</a:t>
            </a:r>
            <a:r>
              <a:rPr lang="en-US" sz="2400" dirty="0" smtClean="0"/>
              <a:t>”</a:t>
            </a:r>
            <a:r>
              <a:rPr lang="cs-CZ" sz="2400" dirty="0" smtClean="0"/>
              <a:t> of the industry</a:t>
            </a:r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400" dirty="0" err="1" smtClean="0"/>
              <a:t>Opinion</a:t>
            </a:r>
            <a:r>
              <a:rPr lang="cs-CZ" sz="2400" dirty="0" smtClean="0"/>
              <a:t> maker</a:t>
            </a:r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400" dirty="0" smtClean="0"/>
              <a:t>All target groups: tyre fitters, managers, company owners</a:t>
            </a:r>
            <a:r>
              <a:rPr lang="en-US" sz="2400" dirty="0" smtClean="0"/>
              <a:t>, customers, </a:t>
            </a:r>
            <a:r>
              <a:rPr lang="en-US" sz="2400" dirty="0" err="1" smtClean="0"/>
              <a:t>etc</a:t>
            </a:r>
            <a:endParaRPr lang="cs-CZ" sz="24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400" dirty="0" smtClean="0"/>
              <a:t>Clear impact on </a:t>
            </a:r>
            <a:r>
              <a:rPr lang="en-US" sz="2400" dirty="0" smtClean="0"/>
              <a:t>the </a:t>
            </a:r>
            <a:r>
              <a:rPr lang="cs-CZ" sz="2400" dirty="0" smtClean="0"/>
              <a:t>modern history of the sector</a:t>
            </a:r>
          </a:p>
          <a:p>
            <a:pPr marL="0" indent="0">
              <a:buNone/>
            </a:pPr>
            <a:endParaRPr lang="cs-CZ" dirty="0"/>
          </a:p>
        </p:txBody>
      </p:sp>
      <p:cxnSp>
        <p:nvCxnSpPr>
          <p:cNvPr id="6" name="Přímá spojnice 5"/>
          <p:cNvCxnSpPr/>
          <p:nvPr/>
        </p:nvCxnSpPr>
        <p:spPr>
          <a:xfrm>
            <a:off x="323528" y="548680"/>
            <a:ext cx="851050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/>
          <p:cNvCxnSpPr/>
          <p:nvPr/>
        </p:nvCxnSpPr>
        <p:spPr>
          <a:xfrm>
            <a:off x="323528" y="548680"/>
            <a:ext cx="0" cy="602169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8834028" y="548680"/>
            <a:ext cx="0" cy="5472608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>
            <a:off x="323528" y="6570370"/>
            <a:ext cx="684076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S:\JOBS\Mediakity2015\Grafika\KP PR\titPR1_201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817162">
            <a:off x="4787169" y="1202102"/>
            <a:ext cx="1112370" cy="149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:\JOBS\Mediakity2015\Grafika\KP PR\titPR2_201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87420">
            <a:off x="5525877" y="1100370"/>
            <a:ext cx="1117326" cy="149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:\JOBS\Mediakity2015\Grafika\KP PR\titPR3_2014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59396">
            <a:off x="6314866" y="1121603"/>
            <a:ext cx="1117326" cy="149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02457">
            <a:off x="7074180" y="1256400"/>
            <a:ext cx="1120386" cy="14925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19" y="2905769"/>
            <a:ext cx="2189001" cy="1459335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046548"/>
            <a:ext cx="1990001" cy="1326668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5157192"/>
            <a:ext cx="1990001" cy="1326668"/>
          </a:xfrm>
          <a:prstGeom prst="rect">
            <a:avLst/>
          </a:prstGeom>
        </p:spPr>
      </p:pic>
      <p:sp>
        <p:nvSpPr>
          <p:cNvPr id="16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3779912" y="116632"/>
            <a:ext cx="5229944" cy="365125"/>
          </a:xfrm>
        </p:spPr>
        <p:txBody>
          <a:bodyPr/>
          <a:lstStyle/>
          <a:p>
            <a:r>
              <a:rPr lang="cs-CZ" dirty="0" smtClean="0"/>
              <a:t>PNEU REVUE COMMUNICATION PLATFORM PRESENTATION   </a:t>
            </a:r>
            <a:fld id="{E5CD928E-07A2-4529-B5A3-015136738B36}" type="slidenum">
              <a:rPr lang="cs-CZ" smtClean="0"/>
              <a:t>4</a:t>
            </a:fld>
            <a:r>
              <a:rPr lang="cs-CZ" dirty="0" smtClean="0"/>
              <a:t>/12</a:t>
            </a:r>
            <a:endParaRPr lang="cs-CZ" dirty="0"/>
          </a:p>
        </p:txBody>
      </p:sp>
      <p:pic>
        <p:nvPicPr>
          <p:cNvPr id="17" name="Obrázek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120" y="5981480"/>
            <a:ext cx="1464352" cy="58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83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01" y="596805"/>
            <a:ext cx="7733731" cy="5467507"/>
          </a:xfrm>
          <a:prstGeom prst="rect">
            <a:avLst/>
          </a:prstGeom>
        </p:spPr>
      </p:pic>
      <p:cxnSp>
        <p:nvCxnSpPr>
          <p:cNvPr id="7" name="Přímá spojnice 6"/>
          <p:cNvCxnSpPr/>
          <p:nvPr/>
        </p:nvCxnSpPr>
        <p:spPr>
          <a:xfrm>
            <a:off x="8834028" y="548680"/>
            <a:ext cx="0" cy="5472608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/>
          <p:cNvCxnSpPr/>
          <p:nvPr/>
        </p:nvCxnSpPr>
        <p:spPr>
          <a:xfrm>
            <a:off x="323528" y="548680"/>
            <a:ext cx="851050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14"/>
          <p:cNvCxnSpPr/>
          <p:nvPr/>
        </p:nvCxnSpPr>
        <p:spPr>
          <a:xfrm>
            <a:off x="323528" y="548680"/>
            <a:ext cx="0" cy="602169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3779912" y="116632"/>
            <a:ext cx="5229944" cy="365125"/>
          </a:xfrm>
        </p:spPr>
        <p:txBody>
          <a:bodyPr/>
          <a:lstStyle/>
          <a:p>
            <a:r>
              <a:rPr lang="cs-CZ" dirty="0" smtClean="0"/>
              <a:t>PNEU REVUE COMMUNICATION PLATFORM PRESENTATION   </a:t>
            </a:r>
            <a:fld id="{E5CD928E-07A2-4529-B5A3-015136738B36}" type="slidenum">
              <a:rPr lang="cs-CZ" smtClean="0"/>
              <a:t>5</a:t>
            </a:fld>
            <a:r>
              <a:rPr lang="cs-CZ" dirty="0" smtClean="0"/>
              <a:t>/12</a:t>
            </a:r>
            <a:endParaRPr lang="cs-CZ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120" y="5981480"/>
            <a:ext cx="1464352" cy="588890"/>
          </a:xfrm>
          <a:prstGeom prst="rect">
            <a:avLst/>
          </a:prstGeom>
        </p:spPr>
      </p:pic>
      <p:cxnSp>
        <p:nvCxnSpPr>
          <p:cNvPr id="12" name="Přímá spojnice 11"/>
          <p:cNvCxnSpPr/>
          <p:nvPr/>
        </p:nvCxnSpPr>
        <p:spPr>
          <a:xfrm>
            <a:off x="323528" y="6570370"/>
            <a:ext cx="684076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12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5194920" cy="47676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3500" b="1" dirty="0" smtClean="0"/>
              <a:t>Internet media</a:t>
            </a:r>
          </a:p>
          <a:p>
            <a:pPr marL="0" indent="0">
              <a:buNone/>
            </a:pPr>
            <a:endParaRPr lang="cs-CZ" sz="1500" b="1" dirty="0" smtClean="0"/>
          </a:p>
          <a:p>
            <a:pPr marL="0" indent="0">
              <a:buNone/>
            </a:pPr>
            <a:r>
              <a:rPr lang="cs-CZ" sz="2600" b="1" dirty="0" smtClean="0"/>
              <a:t>www.pneurevue.cz</a:t>
            </a:r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200" dirty="0" smtClean="0"/>
              <a:t>The other </a:t>
            </a:r>
            <a:r>
              <a:rPr lang="en-US" sz="2200" dirty="0" smtClean="0"/>
              <a:t>“</a:t>
            </a:r>
            <a:r>
              <a:rPr lang="cs-CZ" sz="2200" dirty="0" smtClean="0"/>
              <a:t>pillar</a:t>
            </a:r>
            <a:r>
              <a:rPr lang="en-US" sz="2200" dirty="0" smtClean="0"/>
              <a:t>”</a:t>
            </a:r>
            <a:r>
              <a:rPr lang="cs-CZ" sz="2200" dirty="0" smtClean="0"/>
              <a:t> of the communication platform since 1999</a:t>
            </a:r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200" dirty="0" smtClean="0"/>
              <a:t>Rich editorial content</a:t>
            </a:r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200" dirty="0" err="1" smtClean="0"/>
              <a:t>Discussion</a:t>
            </a:r>
            <a:r>
              <a:rPr lang="cs-CZ" sz="2200" dirty="0" smtClean="0"/>
              <a:t> </a:t>
            </a:r>
            <a:r>
              <a:rPr lang="cs-CZ" sz="2200" dirty="0" err="1" smtClean="0"/>
              <a:t>forums</a:t>
            </a:r>
            <a:r>
              <a:rPr lang="cs-CZ" sz="2200" dirty="0" smtClean="0"/>
              <a:t> and </a:t>
            </a:r>
            <a:r>
              <a:rPr lang="cs-CZ" sz="2200" dirty="0" err="1" smtClean="0"/>
              <a:t>blogs</a:t>
            </a:r>
            <a:endParaRPr lang="cs-CZ" sz="22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en-US" sz="2200" dirty="0" smtClean="0"/>
              <a:t>“</a:t>
            </a:r>
            <a:r>
              <a:rPr lang="cs-CZ" sz="2200" dirty="0" smtClean="0"/>
              <a:t>MarketPoint</a:t>
            </a:r>
            <a:r>
              <a:rPr lang="en-US" sz="2200" dirty="0" smtClean="0"/>
              <a:t>”</a:t>
            </a:r>
            <a:r>
              <a:rPr lang="cs-CZ" sz="2200" dirty="0" smtClean="0"/>
              <a:t> business communication tool</a:t>
            </a:r>
          </a:p>
          <a:p>
            <a:pPr marL="0" indent="0">
              <a:buNone/>
            </a:pPr>
            <a:endParaRPr lang="cs-CZ" sz="1500" dirty="0" smtClean="0"/>
          </a:p>
          <a:p>
            <a:pPr marL="0" indent="0">
              <a:buNone/>
            </a:pPr>
            <a:r>
              <a:rPr lang="cs-CZ" sz="2600" b="1" dirty="0" err="1" smtClean="0"/>
              <a:t>Electronic</a:t>
            </a:r>
            <a:r>
              <a:rPr lang="cs-CZ" sz="2600" b="1" dirty="0" smtClean="0"/>
              <a:t> </a:t>
            </a:r>
            <a:r>
              <a:rPr lang="cs-CZ" sz="2600" b="1" dirty="0" err="1" smtClean="0"/>
              <a:t>newsletters</a:t>
            </a:r>
            <a:endParaRPr lang="cs-CZ" sz="2600" b="1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200" dirty="0" smtClean="0"/>
              <a:t>15 - 20 per </a:t>
            </a:r>
            <a:r>
              <a:rPr lang="cs-CZ" sz="2200" dirty="0" err="1" smtClean="0"/>
              <a:t>year</a:t>
            </a:r>
            <a:endParaRPr lang="cs-CZ" sz="22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200" dirty="0" err="1" smtClean="0"/>
              <a:t>Strong</a:t>
            </a:r>
            <a:r>
              <a:rPr lang="cs-CZ" sz="2200" dirty="0" smtClean="0"/>
              <a:t> </a:t>
            </a:r>
            <a:r>
              <a:rPr lang="cs-CZ" sz="2200" dirty="0" err="1" smtClean="0"/>
              <a:t>target</a:t>
            </a:r>
            <a:r>
              <a:rPr lang="cs-CZ" sz="2200" dirty="0" smtClean="0"/>
              <a:t> </a:t>
            </a:r>
            <a:r>
              <a:rPr lang="cs-CZ" sz="2200" dirty="0" err="1" smtClean="0"/>
              <a:t>group</a:t>
            </a:r>
            <a:endParaRPr lang="cs-CZ" sz="22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200" dirty="0" smtClean="0"/>
              <a:t>Attracting </a:t>
            </a:r>
            <a:r>
              <a:rPr lang="en-US" sz="2200" dirty="0" smtClean="0"/>
              <a:t>an </a:t>
            </a:r>
            <a:r>
              <a:rPr lang="cs-CZ" sz="2200" dirty="0" smtClean="0"/>
              <a:t>additional audience </a:t>
            </a:r>
            <a:r>
              <a:rPr lang="en-US" sz="2200" dirty="0" smtClean="0"/>
              <a:t>beyond </a:t>
            </a:r>
            <a:r>
              <a:rPr lang="cs-CZ" sz="2200" dirty="0" smtClean="0"/>
              <a:t>the print magazine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323528" y="548680"/>
            <a:ext cx="851050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/>
          <p:cNvCxnSpPr/>
          <p:nvPr/>
        </p:nvCxnSpPr>
        <p:spPr>
          <a:xfrm>
            <a:off x="323528" y="548680"/>
            <a:ext cx="0" cy="602169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8834028" y="548680"/>
            <a:ext cx="0" cy="5472608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>
            <a:off x="323528" y="6571524"/>
            <a:ext cx="684076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732" y="692696"/>
            <a:ext cx="2648691" cy="1885935"/>
          </a:xfrm>
          <a:prstGeom prst="rect">
            <a:avLst/>
          </a:prstGeom>
        </p:spPr>
      </p:pic>
      <p:sp>
        <p:nvSpPr>
          <p:cNvPr id="12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3779912" y="116632"/>
            <a:ext cx="5229944" cy="365125"/>
          </a:xfrm>
        </p:spPr>
        <p:txBody>
          <a:bodyPr/>
          <a:lstStyle/>
          <a:p>
            <a:r>
              <a:rPr lang="cs-CZ" dirty="0" smtClean="0"/>
              <a:t>PNEU REVUE COMMUNICATION PLATFORM PRESENTATION   </a:t>
            </a:r>
            <a:fld id="{E5CD928E-07A2-4529-B5A3-015136738B36}" type="slidenum">
              <a:rPr lang="cs-CZ" smtClean="0"/>
              <a:t>6</a:t>
            </a:fld>
            <a:r>
              <a:rPr lang="cs-CZ" dirty="0" smtClean="0"/>
              <a:t>/12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840" y="2008875"/>
            <a:ext cx="2648691" cy="1884444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697" y="3416158"/>
            <a:ext cx="1958767" cy="2403686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120" y="5981480"/>
            <a:ext cx="1464352" cy="58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67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37818"/>
            <a:ext cx="6203032" cy="3412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 smtClean="0"/>
              <a:t>Internet media</a:t>
            </a:r>
          </a:p>
          <a:p>
            <a:pPr marL="0" indent="0">
              <a:buNone/>
            </a:pPr>
            <a:endParaRPr lang="cs-CZ" sz="1400" b="1" dirty="0"/>
          </a:p>
          <a:p>
            <a:pPr marL="0" indent="0">
              <a:buNone/>
            </a:pPr>
            <a:r>
              <a:rPr lang="cs-CZ" sz="2400" b="1" dirty="0" err="1" smtClean="0"/>
              <a:t>Social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networks</a:t>
            </a:r>
            <a:endParaRPr lang="cs-CZ" sz="2400" b="1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000" dirty="0" err="1" smtClean="0"/>
              <a:t>Facebook</a:t>
            </a:r>
            <a:r>
              <a:rPr lang="cs-CZ" sz="2000" dirty="0" smtClean="0"/>
              <a:t> profile </a:t>
            </a:r>
            <a:r>
              <a:rPr lang="cs-CZ" sz="2000" dirty="0" err="1" smtClean="0"/>
              <a:t>targeting</a:t>
            </a:r>
            <a:r>
              <a:rPr lang="cs-CZ" sz="2000" dirty="0" smtClean="0"/>
              <a:t> </a:t>
            </a:r>
            <a:r>
              <a:rPr lang="cs-CZ" sz="2000" dirty="0" err="1" smtClean="0"/>
              <a:t>additional</a:t>
            </a:r>
            <a:r>
              <a:rPr lang="cs-CZ" sz="2000" dirty="0" smtClean="0"/>
              <a:t> </a:t>
            </a:r>
            <a:r>
              <a:rPr lang="cs-CZ" sz="2000" dirty="0" err="1" smtClean="0"/>
              <a:t>groups</a:t>
            </a:r>
            <a:endParaRPr lang="cs-CZ" sz="2000" dirty="0"/>
          </a:p>
          <a:p>
            <a:pPr marL="0" indent="0">
              <a:buClr>
                <a:srgbClr val="E1C81E"/>
              </a:buClr>
              <a:buNone/>
            </a:pPr>
            <a:r>
              <a:rPr lang="cs-CZ" sz="2000" dirty="0" smtClean="0"/>
              <a:t>      (</a:t>
            </a:r>
            <a:r>
              <a:rPr lang="cs-CZ" sz="2000" dirty="0" err="1" smtClean="0"/>
              <a:t>tyre</a:t>
            </a:r>
            <a:r>
              <a:rPr lang="cs-CZ" sz="2000" dirty="0" smtClean="0"/>
              <a:t> </a:t>
            </a:r>
            <a:r>
              <a:rPr lang="cs-CZ" sz="2000" dirty="0" err="1" smtClean="0"/>
              <a:t>users</a:t>
            </a:r>
            <a:r>
              <a:rPr lang="cs-CZ" sz="2000" dirty="0" smtClean="0"/>
              <a:t>)</a:t>
            </a:r>
          </a:p>
          <a:p>
            <a:pPr marL="0" indent="0">
              <a:buNone/>
            </a:pPr>
            <a:endParaRPr lang="cs-CZ" sz="1400" dirty="0"/>
          </a:p>
          <a:p>
            <a:pPr marL="0" indent="0">
              <a:buNone/>
            </a:pPr>
            <a:r>
              <a:rPr lang="cs-CZ" sz="2400" b="1" dirty="0" smtClean="0"/>
              <a:t>Alza.cz</a:t>
            </a:r>
            <a:endParaRPr lang="cs-CZ" sz="2400" b="1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000" dirty="0" err="1" smtClean="0"/>
              <a:t>Electronic</a:t>
            </a:r>
            <a:r>
              <a:rPr lang="cs-CZ" sz="2000" dirty="0" smtClean="0"/>
              <a:t> </a:t>
            </a:r>
            <a:r>
              <a:rPr lang="cs-CZ" sz="2000" dirty="0" err="1" smtClean="0"/>
              <a:t>version</a:t>
            </a:r>
            <a:r>
              <a:rPr lang="cs-CZ" sz="2000" dirty="0" smtClean="0"/>
              <a:t> </a:t>
            </a:r>
            <a:r>
              <a:rPr lang="cs-CZ" sz="2000" dirty="0" err="1" smtClean="0"/>
              <a:t>of</a:t>
            </a:r>
            <a:r>
              <a:rPr lang="cs-CZ" sz="2000" dirty="0" smtClean="0"/>
              <a:t> </a:t>
            </a:r>
            <a:r>
              <a:rPr lang="cs-CZ" sz="2000" dirty="0" err="1" smtClean="0"/>
              <a:t>the</a:t>
            </a:r>
            <a:r>
              <a:rPr lang="cs-CZ" sz="2000" dirty="0" smtClean="0"/>
              <a:t> print </a:t>
            </a:r>
            <a:r>
              <a:rPr lang="cs-CZ" sz="2000" dirty="0" err="1" smtClean="0"/>
              <a:t>magazine</a:t>
            </a:r>
            <a:r>
              <a:rPr lang="cs-CZ" sz="2000" dirty="0" smtClean="0"/>
              <a:t> on </a:t>
            </a:r>
            <a:r>
              <a:rPr lang="cs-CZ" sz="2000" dirty="0" smtClean="0"/>
              <a:t>Alza.cz/media</a:t>
            </a:r>
            <a:endParaRPr lang="cs-CZ" sz="2000" dirty="0" smtClean="0"/>
          </a:p>
        </p:txBody>
      </p:sp>
      <p:cxnSp>
        <p:nvCxnSpPr>
          <p:cNvPr id="6" name="Přímá spojnice 5"/>
          <p:cNvCxnSpPr/>
          <p:nvPr/>
        </p:nvCxnSpPr>
        <p:spPr>
          <a:xfrm>
            <a:off x="323528" y="548680"/>
            <a:ext cx="851050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/>
          <p:cNvCxnSpPr/>
          <p:nvPr/>
        </p:nvCxnSpPr>
        <p:spPr>
          <a:xfrm>
            <a:off x="323528" y="548680"/>
            <a:ext cx="0" cy="602169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8834028" y="548680"/>
            <a:ext cx="0" cy="5472608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888" y="764704"/>
            <a:ext cx="2913560" cy="2082434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022962"/>
            <a:ext cx="2808312" cy="1564373"/>
          </a:xfrm>
          <a:prstGeom prst="rect">
            <a:avLst/>
          </a:prstGeom>
        </p:spPr>
      </p:pic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3779912" y="116632"/>
            <a:ext cx="5229944" cy="365125"/>
          </a:xfrm>
        </p:spPr>
        <p:txBody>
          <a:bodyPr/>
          <a:lstStyle/>
          <a:p>
            <a:r>
              <a:rPr lang="cs-CZ" dirty="0" smtClean="0"/>
              <a:t>PNEU REVUE COMMUNICATION PLATFORM PRESENTATION   </a:t>
            </a:r>
            <a:fld id="{E5CD928E-07A2-4529-B5A3-015136738B36}" type="slidenum">
              <a:rPr lang="cs-CZ" smtClean="0"/>
              <a:t>7</a:t>
            </a:fld>
            <a:r>
              <a:rPr lang="cs-CZ" dirty="0" smtClean="0"/>
              <a:t>/12</a:t>
            </a:r>
            <a:endParaRPr lang="cs-CZ" dirty="0"/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120" y="5981480"/>
            <a:ext cx="1464352" cy="588890"/>
          </a:xfrm>
          <a:prstGeom prst="rect">
            <a:avLst/>
          </a:prstGeom>
        </p:spPr>
      </p:pic>
      <p:cxnSp>
        <p:nvCxnSpPr>
          <p:cNvPr id="15" name="Přímá spojnice 14"/>
          <p:cNvCxnSpPr/>
          <p:nvPr/>
        </p:nvCxnSpPr>
        <p:spPr>
          <a:xfrm>
            <a:off x="323528" y="6569644"/>
            <a:ext cx="684076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432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9208" y="1326381"/>
            <a:ext cx="5987008" cy="30914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 err="1" smtClean="0"/>
              <a:t>Events</a:t>
            </a:r>
            <a:endParaRPr lang="cs-CZ" b="1" dirty="0" smtClean="0"/>
          </a:p>
          <a:p>
            <a:pPr marL="0" indent="0">
              <a:buNone/>
            </a:pPr>
            <a:endParaRPr lang="cs-CZ" sz="1400" b="1" dirty="0" smtClean="0"/>
          </a:p>
          <a:p>
            <a:pPr marL="0" indent="0">
              <a:buNone/>
            </a:pPr>
            <a:r>
              <a:rPr lang="en-US" sz="2400" b="1" dirty="0" smtClean="0"/>
              <a:t>“</a:t>
            </a:r>
            <a:r>
              <a:rPr lang="cs-CZ" sz="2400" b="1" dirty="0" smtClean="0"/>
              <a:t>PNEU &amp; BUSINESS</a:t>
            </a:r>
            <a:r>
              <a:rPr lang="en-US" sz="2400" b="1" dirty="0" smtClean="0"/>
              <a:t>”</a:t>
            </a:r>
            <a:r>
              <a:rPr lang="cs-CZ" sz="2400" b="1" dirty="0" smtClean="0"/>
              <a:t> business conference</a:t>
            </a:r>
          </a:p>
          <a:p>
            <a:pPr marL="0" indent="0">
              <a:buNone/>
            </a:pPr>
            <a:endParaRPr lang="cs-CZ" sz="14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000" dirty="0" err="1" smtClean="0"/>
              <a:t>Prestigeous</a:t>
            </a:r>
            <a:r>
              <a:rPr lang="cs-CZ" sz="2000" dirty="0" smtClean="0"/>
              <a:t> </a:t>
            </a:r>
            <a:r>
              <a:rPr lang="cs-CZ" sz="2000" dirty="0" err="1" smtClean="0"/>
              <a:t>forum</a:t>
            </a:r>
            <a:r>
              <a:rPr lang="cs-CZ" sz="2000" dirty="0" smtClean="0"/>
              <a:t> </a:t>
            </a:r>
            <a:r>
              <a:rPr lang="cs-CZ" sz="2000" dirty="0" err="1" smtClean="0"/>
              <a:t>of</a:t>
            </a:r>
            <a:r>
              <a:rPr lang="cs-CZ" sz="2000" dirty="0" smtClean="0"/>
              <a:t> </a:t>
            </a:r>
            <a:r>
              <a:rPr lang="cs-CZ" sz="2000" dirty="0" err="1" smtClean="0"/>
              <a:t>the</a:t>
            </a:r>
            <a:r>
              <a:rPr lang="cs-CZ" sz="2000" dirty="0" smtClean="0"/>
              <a:t> </a:t>
            </a:r>
            <a:r>
              <a:rPr lang="cs-CZ" sz="2000" dirty="0" err="1" smtClean="0"/>
              <a:t>industry</a:t>
            </a:r>
            <a:endParaRPr lang="cs-CZ" sz="20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000" dirty="0" smtClean="0"/>
              <a:t>170 </a:t>
            </a:r>
            <a:r>
              <a:rPr lang="cs-CZ" sz="2000" dirty="0" err="1" smtClean="0"/>
              <a:t>participants</a:t>
            </a:r>
            <a:endParaRPr lang="cs-CZ" sz="20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000" dirty="0" smtClean="0"/>
              <a:t>14 top </a:t>
            </a:r>
            <a:r>
              <a:rPr lang="cs-CZ" sz="2000" dirty="0" err="1" smtClean="0"/>
              <a:t>speakers</a:t>
            </a:r>
            <a:endParaRPr lang="cs-CZ" sz="20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000" dirty="0" smtClean="0"/>
              <a:t>On-line </a:t>
            </a:r>
            <a:r>
              <a:rPr lang="cs-CZ" sz="2000" dirty="0" err="1" smtClean="0"/>
              <a:t>streaming</a:t>
            </a:r>
            <a:endParaRPr lang="cs-CZ" sz="20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000" dirty="0" smtClean="0"/>
              <a:t>Full archive on www.pneurevue.cz/eventy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323528" y="548680"/>
            <a:ext cx="851050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/>
          <p:cNvCxnSpPr/>
          <p:nvPr/>
        </p:nvCxnSpPr>
        <p:spPr>
          <a:xfrm>
            <a:off x="323528" y="548680"/>
            <a:ext cx="0" cy="602169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8834028" y="548680"/>
            <a:ext cx="0" cy="5472608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>
            <a:off x="323528" y="6570370"/>
            <a:ext cx="684076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S:\JOBS\Mediakity2015\Grafika\KP PR\_DSC004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4418640"/>
            <a:ext cx="2350733" cy="156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:\JOBS\Mediakity2015\Grafika\KP PR\_DSC002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4427876"/>
            <a:ext cx="2350734" cy="1561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:\JOBS\Mediakity2015\Grafika\KP PR\_DSC0194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3411" y="4427876"/>
            <a:ext cx="2350733" cy="156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3779912" y="116632"/>
            <a:ext cx="5229944" cy="365125"/>
          </a:xfrm>
        </p:spPr>
        <p:txBody>
          <a:bodyPr/>
          <a:lstStyle/>
          <a:p>
            <a:r>
              <a:rPr lang="cs-CZ" dirty="0" smtClean="0"/>
              <a:t>PNEU REVUE COMMUNICATION PLATFORM PRESENTATION   </a:t>
            </a:r>
            <a:fld id="{E5CD928E-07A2-4529-B5A3-015136738B36}" type="slidenum">
              <a:rPr lang="cs-CZ" smtClean="0"/>
              <a:t>8</a:t>
            </a:fld>
            <a:r>
              <a:rPr lang="cs-CZ" dirty="0" smtClean="0"/>
              <a:t>/12</a:t>
            </a: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120" y="5981480"/>
            <a:ext cx="1464352" cy="58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82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9208" y="1371895"/>
            <a:ext cx="8147248" cy="23451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 smtClean="0"/>
              <a:t>International </a:t>
            </a:r>
            <a:r>
              <a:rPr lang="cs-CZ" b="1" dirty="0" err="1" smtClean="0"/>
              <a:t>cooperation</a:t>
            </a:r>
            <a:endParaRPr lang="cs-CZ" b="1" dirty="0" smtClean="0"/>
          </a:p>
          <a:p>
            <a:pPr marL="0" indent="0">
              <a:buNone/>
            </a:pPr>
            <a:endParaRPr lang="cs-CZ" sz="1400" b="1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400" dirty="0" err="1" smtClean="0"/>
              <a:t>Shina</a:t>
            </a:r>
            <a:r>
              <a:rPr lang="cs-CZ" sz="2400" dirty="0" smtClean="0"/>
              <a:t> plus (</a:t>
            </a:r>
            <a:r>
              <a:rPr lang="cs-CZ" sz="2400" dirty="0" err="1" smtClean="0"/>
              <a:t>Ukraine</a:t>
            </a:r>
            <a:r>
              <a:rPr lang="cs-CZ" sz="2400" dirty="0" smtClean="0"/>
              <a:t>) - </a:t>
            </a:r>
            <a:r>
              <a:rPr lang="cs-CZ" sz="2400" dirty="0" err="1" smtClean="0"/>
              <a:t>since</a:t>
            </a:r>
            <a:r>
              <a:rPr lang="cs-CZ" sz="2400" dirty="0" smtClean="0"/>
              <a:t> 2003</a:t>
            </a:r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400" dirty="0" smtClean="0"/>
              <a:t>Full </a:t>
            </a:r>
            <a:r>
              <a:rPr lang="cs-CZ" sz="2400" dirty="0" err="1" smtClean="0"/>
              <a:t>Slovak</a:t>
            </a:r>
            <a:r>
              <a:rPr lang="cs-CZ" sz="2400" dirty="0" smtClean="0"/>
              <a:t> </a:t>
            </a:r>
            <a:r>
              <a:rPr lang="cs-CZ" sz="2400" dirty="0" err="1" smtClean="0"/>
              <a:t>edition</a:t>
            </a:r>
            <a:r>
              <a:rPr lang="cs-CZ" sz="2400" dirty="0" smtClean="0"/>
              <a:t> </a:t>
            </a:r>
            <a:r>
              <a:rPr lang="cs-CZ" sz="2400" dirty="0" err="1" smtClean="0"/>
              <a:t>since</a:t>
            </a:r>
            <a:r>
              <a:rPr lang="cs-CZ" sz="2400" dirty="0" smtClean="0"/>
              <a:t> 2014</a:t>
            </a:r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400" dirty="0" err="1" smtClean="0"/>
              <a:t>Editorial</a:t>
            </a:r>
            <a:r>
              <a:rPr lang="cs-CZ" sz="2400" dirty="0" smtClean="0"/>
              <a:t> </a:t>
            </a:r>
            <a:r>
              <a:rPr lang="cs-CZ" sz="2400" dirty="0" err="1" smtClean="0"/>
              <a:t>cooperation</a:t>
            </a:r>
            <a:r>
              <a:rPr lang="cs-CZ" sz="2400" dirty="0" smtClean="0"/>
              <a:t> (</a:t>
            </a:r>
            <a:r>
              <a:rPr lang="cs-CZ" sz="2400" dirty="0" err="1" smtClean="0"/>
              <a:t>Neue</a:t>
            </a:r>
            <a:r>
              <a:rPr lang="cs-CZ" sz="2400" dirty="0" smtClean="0"/>
              <a:t> </a:t>
            </a:r>
            <a:r>
              <a:rPr lang="cs-CZ" sz="2400" dirty="0" err="1" smtClean="0"/>
              <a:t>Reifenzeitung</a:t>
            </a:r>
            <a:r>
              <a:rPr lang="cs-CZ" sz="2400" dirty="0" smtClean="0"/>
              <a:t>, </a:t>
            </a:r>
            <a:r>
              <a:rPr lang="cs-CZ" sz="2400" dirty="0" err="1" smtClean="0"/>
              <a:t>Tyres</a:t>
            </a:r>
            <a:r>
              <a:rPr lang="cs-CZ" sz="2400" dirty="0" smtClean="0"/>
              <a:t> &amp; </a:t>
            </a:r>
            <a:r>
              <a:rPr lang="cs-CZ" sz="2400" dirty="0" err="1" smtClean="0"/>
              <a:t>Accessories</a:t>
            </a:r>
            <a:r>
              <a:rPr lang="cs-CZ" sz="2400" dirty="0" smtClean="0"/>
              <a:t> and </a:t>
            </a:r>
            <a:r>
              <a:rPr lang="cs-CZ" sz="2400" dirty="0" err="1" smtClean="0"/>
              <a:t>others</a:t>
            </a:r>
            <a:r>
              <a:rPr lang="cs-CZ" sz="2400" dirty="0" smtClean="0"/>
              <a:t>)</a:t>
            </a:r>
          </a:p>
          <a:p>
            <a:pPr marL="0" indent="0">
              <a:buNone/>
            </a:pPr>
            <a:endParaRPr lang="cs-CZ" dirty="0"/>
          </a:p>
        </p:txBody>
      </p:sp>
      <p:cxnSp>
        <p:nvCxnSpPr>
          <p:cNvPr id="6" name="Přímá spojnice 5"/>
          <p:cNvCxnSpPr/>
          <p:nvPr/>
        </p:nvCxnSpPr>
        <p:spPr>
          <a:xfrm>
            <a:off x="323528" y="548680"/>
            <a:ext cx="851050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/>
          <p:cNvCxnSpPr/>
          <p:nvPr/>
        </p:nvCxnSpPr>
        <p:spPr>
          <a:xfrm>
            <a:off x="323528" y="548680"/>
            <a:ext cx="0" cy="602169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8834028" y="548680"/>
            <a:ext cx="0" cy="5472608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>
            <a:off x="323528" y="6570370"/>
            <a:ext cx="684076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918745"/>
            <a:ext cx="1811222" cy="2403686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443" y="3918745"/>
            <a:ext cx="1764856" cy="2403686"/>
          </a:xfrm>
          <a:prstGeom prst="rect">
            <a:avLst/>
          </a:prstGeom>
        </p:spPr>
      </p:pic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3779912" y="116632"/>
            <a:ext cx="5229944" cy="365125"/>
          </a:xfrm>
        </p:spPr>
        <p:txBody>
          <a:bodyPr/>
          <a:lstStyle/>
          <a:p>
            <a:r>
              <a:rPr lang="cs-CZ" dirty="0" smtClean="0"/>
              <a:t>PNEU REVUE COMMUNICATION PLATFORM PRESENTATION   </a:t>
            </a:r>
            <a:fld id="{E5CD928E-07A2-4529-B5A3-015136738B36}" type="slidenum">
              <a:rPr lang="cs-CZ" smtClean="0"/>
              <a:t>9</a:t>
            </a:fld>
            <a:r>
              <a:rPr lang="cs-CZ" dirty="0" smtClean="0"/>
              <a:t>/12</a:t>
            </a:r>
            <a:endParaRPr lang="cs-CZ" dirty="0"/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120" y="5981480"/>
            <a:ext cx="1464352" cy="58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38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33146" y="1700808"/>
            <a:ext cx="8291264" cy="30963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3500" b="1" dirty="0" smtClean="0"/>
              <a:t>Business </a:t>
            </a:r>
            <a:r>
              <a:rPr lang="cs-CZ" sz="3500" b="1" dirty="0" err="1" smtClean="0"/>
              <a:t>cooperation</a:t>
            </a:r>
            <a:endParaRPr lang="cs-CZ" sz="3500" b="1" dirty="0" smtClean="0"/>
          </a:p>
          <a:p>
            <a:pPr marL="0" indent="0">
              <a:buNone/>
            </a:pPr>
            <a:endParaRPr lang="cs-CZ" sz="1500" dirty="0" smtClean="0"/>
          </a:p>
          <a:p>
            <a:pPr marL="0" indent="0">
              <a:buNone/>
            </a:pPr>
            <a:r>
              <a:rPr lang="cs-CZ" sz="2600" dirty="0" smtClean="0"/>
              <a:t>PNEU REVUE communication platform represents a </a:t>
            </a:r>
            <a:r>
              <a:rPr lang="en-US" sz="2600" dirty="0" smtClean="0"/>
              <a:t>diverse </a:t>
            </a:r>
            <a:r>
              <a:rPr lang="cs-CZ" sz="2600" dirty="0" smtClean="0"/>
              <a:t>and comprehensive tool for marketing and business support.</a:t>
            </a:r>
          </a:p>
          <a:p>
            <a:pPr marL="0" indent="0">
              <a:buNone/>
            </a:pPr>
            <a:endParaRPr lang="cs-CZ" sz="1500" i="1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200" dirty="0" err="1" smtClean="0"/>
              <a:t>Print</a:t>
            </a:r>
            <a:r>
              <a:rPr lang="cs-CZ" sz="2200" dirty="0" smtClean="0"/>
              <a:t> </a:t>
            </a:r>
            <a:r>
              <a:rPr lang="cs-CZ" sz="2200" dirty="0" err="1" smtClean="0"/>
              <a:t>advertising</a:t>
            </a:r>
            <a:endParaRPr lang="cs-CZ" sz="22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200" dirty="0" smtClean="0"/>
              <a:t>On-line </a:t>
            </a:r>
            <a:r>
              <a:rPr lang="cs-CZ" sz="2200" dirty="0" err="1" smtClean="0"/>
              <a:t>advertising</a:t>
            </a:r>
            <a:endParaRPr lang="cs-CZ" sz="22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200" dirty="0" smtClean="0"/>
              <a:t>Public Relations</a:t>
            </a:r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200" dirty="0" err="1" smtClean="0"/>
              <a:t>Advertorials</a:t>
            </a:r>
            <a:endParaRPr lang="cs-CZ" sz="22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200" dirty="0" err="1" smtClean="0"/>
              <a:t>Event</a:t>
            </a:r>
            <a:r>
              <a:rPr lang="cs-CZ" sz="2200" dirty="0" smtClean="0"/>
              <a:t> </a:t>
            </a:r>
            <a:r>
              <a:rPr lang="cs-CZ" sz="2200" dirty="0" err="1" smtClean="0"/>
              <a:t>partnership</a:t>
            </a:r>
            <a:endParaRPr lang="cs-CZ" sz="2200" dirty="0" smtClean="0"/>
          </a:p>
        </p:txBody>
      </p:sp>
      <p:cxnSp>
        <p:nvCxnSpPr>
          <p:cNvPr id="6" name="Přímá spojnice 5"/>
          <p:cNvCxnSpPr/>
          <p:nvPr/>
        </p:nvCxnSpPr>
        <p:spPr>
          <a:xfrm>
            <a:off x="323528" y="548680"/>
            <a:ext cx="851050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/>
          <p:cNvCxnSpPr/>
          <p:nvPr/>
        </p:nvCxnSpPr>
        <p:spPr>
          <a:xfrm>
            <a:off x="323528" y="548680"/>
            <a:ext cx="0" cy="602169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8834028" y="548680"/>
            <a:ext cx="0" cy="5472608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>
            <a:off x="323528" y="6570370"/>
            <a:ext cx="684076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3779912" y="116632"/>
            <a:ext cx="5229944" cy="365125"/>
          </a:xfrm>
        </p:spPr>
        <p:txBody>
          <a:bodyPr/>
          <a:lstStyle/>
          <a:p>
            <a:r>
              <a:rPr lang="cs-CZ" dirty="0" smtClean="0"/>
              <a:t>PNEU REVUE COMMUNICATION PLATFORM PRESENTATION   </a:t>
            </a:r>
            <a:fld id="{E5CD928E-07A2-4529-B5A3-015136738B36}" type="slidenum">
              <a:rPr lang="cs-CZ" smtClean="0"/>
              <a:t>10</a:t>
            </a:fld>
            <a:r>
              <a:rPr lang="cs-CZ" dirty="0" smtClean="0"/>
              <a:t>/12</a:t>
            </a:r>
            <a:endParaRPr lang="cs-CZ" dirty="0"/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120" y="5981480"/>
            <a:ext cx="1464352" cy="58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41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81834"/>
            <a:ext cx="8229600" cy="283691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sz="3800" b="1" dirty="0" err="1" smtClean="0"/>
              <a:t>Summary</a:t>
            </a:r>
            <a:endParaRPr lang="cs-CZ" sz="3800" b="1" dirty="0" smtClean="0"/>
          </a:p>
          <a:p>
            <a:pPr marL="0" indent="0">
              <a:buNone/>
            </a:pPr>
            <a:endParaRPr lang="cs-CZ" sz="1600" dirty="0" smtClean="0"/>
          </a:p>
          <a:p>
            <a:pPr marL="0" indent="0">
              <a:buNone/>
            </a:pPr>
            <a:r>
              <a:rPr lang="cs-CZ" sz="2800" dirty="0" err="1" smtClean="0"/>
              <a:t>Why</a:t>
            </a:r>
            <a:r>
              <a:rPr lang="cs-CZ" sz="2800" dirty="0" smtClean="0"/>
              <a:t> </a:t>
            </a:r>
            <a:r>
              <a:rPr lang="cs-CZ" sz="2800" dirty="0" err="1" smtClean="0"/>
              <a:t>have</a:t>
            </a:r>
            <a:r>
              <a:rPr lang="cs-CZ" sz="2800" dirty="0" smtClean="0"/>
              <a:t> </a:t>
            </a:r>
            <a:r>
              <a:rPr lang="cs-CZ" sz="2800" dirty="0" err="1" smtClean="0"/>
              <a:t>they</a:t>
            </a:r>
            <a:r>
              <a:rPr lang="cs-CZ" sz="2800" dirty="0" smtClean="0"/>
              <a:t> </a:t>
            </a:r>
            <a:r>
              <a:rPr lang="cs-CZ" sz="2800" dirty="0" err="1" smtClean="0"/>
              <a:t>been</a:t>
            </a:r>
            <a:r>
              <a:rPr lang="cs-CZ" sz="2800" dirty="0" smtClean="0"/>
              <a:t> </a:t>
            </a:r>
            <a:r>
              <a:rPr lang="cs-CZ" sz="2800" dirty="0" err="1" smtClean="0"/>
              <a:t>reading</a:t>
            </a:r>
            <a:r>
              <a:rPr lang="cs-CZ" sz="2800" dirty="0" smtClean="0"/>
              <a:t> </a:t>
            </a:r>
            <a:r>
              <a:rPr lang="cs-CZ" sz="2800" dirty="0" err="1" smtClean="0"/>
              <a:t>us</a:t>
            </a:r>
            <a:r>
              <a:rPr lang="cs-CZ" sz="2800" dirty="0" smtClean="0"/>
              <a:t> </a:t>
            </a:r>
            <a:r>
              <a:rPr lang="cs-CZ" sz="2800" dirty="0" err="1" smtClean="0"/>
              <a:t>for</a:t>
            </a:r>
            <a:r>
              <a:rPr lang="cs-CZ" sz="2800" dirty="0" smtClean="0"/>
              <a:t> more </a:t>
            </a:r>
            <a:r>
              <a:rPr lang="cs-CZ" sz="2800" dirty="0" err="1" smtClean="0"/>
              <a:t>then</a:t>
            </a:r>
            <a:r>
              <a:rPr lang="cs-CZ" sz="2800" dirty="0" smtClean="0"/>
              <a:t> </a:t>
            </a:r>
            <a:r>
              <a:rPr lang="cs-CZ" sz="2800" dirty="0" smtClean="0"/>
              <a:t>20 </a:t>
            </a:r>
            <a:r>
              <a:rPr lang="cs-CZ" sz="2800" dirty="0" err="1" smtClean="0"/>
              <a:t>years</a:t>
            </a:r>
            <a:r>
              <a:rPr lang="cs-CZ" sz="2800" dirty="0" smtClean="0"/>
              <a:t>?</a:t>
            </a:r>
          </a:p>
          <a:p>
            <a:pPr marL="0" indent="0">
              <a:buNone/>
            </a:pPr>
            <a:endParaRPr lang="cs-CZ" sz="16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400" dirty="0" err="1" smtClean="0"/>
              <a:t>Expertise</a:t>
            </a:r>
            <a:endParaRPr lang="cs-CZ" sz="24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400" dirty="0" err="1" smtClean="0"/>
              <a:t>Tradition</a:t>
            </a:r>
            <a:endParaRPr lang="cs-CZ" sz="24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en-US" sz="2400" dirty="0" smtClean="0"/>
              <a:t>Range</a:t>
            </a:r>
            <a:endParaRPr lang="cs-CZ" sz="24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400" dirty="0" err="1" smtClean="0"/>
              <a:t>Consistency</a:t>
            </a:r>
            <a:endParaRPr lang="cs-CZ" sz="2400" dirty="0" smtClean="0"/>
          </a:p>
          <a:p>
            <a:pPr>
              <a:buClr>
                <a:srgbClr val="E1C81E"/>
              </a:buClr>
              <a:buFont typeface="Wingdings" panose="05000000000000000000" pitchFamily="2" charset="2"/>
              <a:buChar char="ü"/>
            </a:pPr>
            <a:r>
              <a:rPr lang="cs-CZ" sz="2400" dirty="0" err="1" smtClean="0"/>
              <a:t>Innovation</a:t>
            </a:r>
            <a:endParaRPr lang="cs-CZ" sz="2400" dirty="0" smtClean="0"/>
          </a:p>
        </p:txBody>
      </p:sp>
      <p:cxnSp>
        <p:nvCxnSpPr>
          <p:cNvPr id="6" name="Přímá spojnice 5"/>
          <p:cNvCxnSpPr/>
          <p:nvPr/>
        </p:nvCxnSpPr>
        <p:spPr>
          <a:xfrm>
            <a:off x="323528" y="548680"/>
            <a:ext cx="851050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/>
          <p:cNvCxnSpPr/>
          <p:nvPr/>
        </p:nvCxnSpPr>
        <p:spPr>
          <a:xfrm>
            <a:off x="323528" y="548680"/>
            <a:ext cx="0" cy="602169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8834028" y="548680"/>
            <a:ext cx="0" cy="5472608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>
            <a:off x="323528" y="6571524"/>
            <a:ext cx="684076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3779912" y="116632"/>
            <a:ext cx="5229944" cy="365125"/>
          </a:xfrm>
        </p:spPr>
        <p:txBody>
          <a:bodyPr/>
          <a:lstStyle/>
          <a:p>
            <a:r>
              <a:rPr lang="cs-CZ" dirty="0" smtClean="0"/>
              <a:t>PNEU REVUE COMMUNICATION PLATFORM PRESENTATION   </a:t>
            </a:r>
            <a:fld id="{E5CD928E-07A2-4529-B5A3-015136738B36}" type="slidenum">
              <a:rPr lang="cs-CZ" smtClean="0"/>
              <a:t>11</a:t>
            </a:fld>
            <a:r>
              <a:rPr lang="cs-CZ" dirty="0" smtClean="0"/>
              <a:t>/12</a:t>
            </a:r>
            <a:endParaRPr lang="cs-CZ" dirty="0"/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120" y="5981480"/>
            <a:ext cx="1464352" cy="58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38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02433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cs-CZ" sz="4200" b="1" dirty="0" smtClean="0"/>
              <a:t>Thank you for </a:t>
            </a:r>
            <a:r>
              <a:rPr lang="en-US" sz="4200" b="1" dirty="0" smtClean="0"/>
              <a:t>your </a:t>
            </a:r>
            <a:r>
              <a:rPr lang="cs-CZ" sz="4200" b="1" dirty="0" smtClean="0"/>
              <a:t>attention</a:t>
            </a:r>
            <a:endParaRPr lang="en-US" sz="4200" b="1" dirty="0" smtClean="0"/>
          </a:p>
          <a:p>
            <a:pPr marL="0" indent="0" algn="ctr">
              <a:buNone/>
            </a:pPr>
            <a:endParaRPr lang="en-US" sz="4200" b="1" dirty="0"/>
          </a:p>
          <a:p>
            <a:pPr marL="0" indent="0" algn="ctr">
              <a:buNone/>
            </a:pPr>
            <a:r>
              <a:rPr lang="en-US" sz="4200" b="1" dirty="0" smtClean="0"/>
              <a:t>W</a:t>
            </a:r>
            <a:r>
              <a:rPr lang="cs-CZ" sz="4200" b="1" dirty="0" smtClean="0"/>
              <a:t>e are looking forward to </a:t>
            </a:r>
            <a:r>
              <a:rPr lang="en-US" sz="4200" b="1" dirty="0" smtClean="0"/>
              <a:t>working together</a:t>
            </a:r>
            <a:r>
              <a:rPr lang="cs-CZ" sz="4200" b="1" dirty="0" smtClean="0"/>
              <a:t>!</a:t>
            </a:r>
          </a:p>
          <a:p>
            <a:pPr marL="0" indent="0" algn="ctr">
              <a:buNone/>
            </a:pPr>
            <a:endParaRPr lang="cs-CZ" sz="4200" dirty="0" smtClean="0"/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r>
              <a:rPr lang="cs-CZ" sz="1500" dirty="0" smtClean="0"/>
              <a:t>PNEU REVUE|TEAM</a:t>
            </a:r>
            <a:endParaRPr lang="cs-CZ" sz="1500" dirty="0"/>
          </a:p>
        </p:txBody>
      </p:sp>
      <p:cxnSp>
        <p:nvCxnSpPr>
          <p:cNvPr id="6" name="Přímá spojnice 5"/>
          <p:cNvCxnSpPr/>
          <p:nvPr/>
        </p:nvCxnSpPr>
        <p:spPr>
          <a:xfrm>
            <a:off x="323528" y="548680"/>
            <a:ext cx="851050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/>
          <p:cNvCxnSpPr/>
          <p:nvPr/>
        </p:nvCxnSpPr>
        <p:spPr>
          <a:xfrm>
            <a:off x="323528" y="548680"/>
            <a:ext cx="0" cy="602169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8834028" y="548680"/>
            <a:ext cx="0" cy="5472608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>
            <a:off x="323528" y="6570370"/>
            <a:ext cx="6840760" cy="0"/>
          </a:xfrm>
          <a:prstGeom prst="line">
            <a:avLst/>
          </a:prstGeom>
          <a:ln w="25400" cap="rnd">
            <a:solidFill>
              <a:srgbClr val="E1C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3779912" y="116632"/>
            <a:ext cx="5229944" cy="365125"/>
          </a:xfrm>
        </p:spPr>
        <p:txBody>
          <a:bodyPr/>
          <a:lstStyle/>
          <a:p>
            <a:r>
              <a:rPr lang="cs-CZ" dirty="0" smtClean="0"/>
              <a:t>PNEU REVUE COMMUNICATION PLATFORM PRESENTATION   </a:t>
            </a:r>
            <a:fld id="{E5CD928E-07A2-4529-B5A3-015136738B36}" type="slidenum">
              <a:rPr lang="cs-CZ" smtClean="0"/>
              <a:t>12</a:t>
            </a:fld>
            <a:r>
              <a:rPr lang="cs-CZ" dirty="0" smtClean="0"/>
              <a:t>/12</a:t>
            </a:r>
            <a:endParaRPr lang="cs-CZ" dirty="0"/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120" y="5981480"/>
            <a:ext cx="1464352" cy="58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64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331</Words>
  <Application>Microsoft Office PowerPoint</Application>
  <PresentationFormat>Předvádění na obrazovce (4:3)</PresentationFormat>
  <Paragraphs>88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systému Office</vt:lpstr>
      <vt:lpstr>PNEU REVUE COMMUNICATION PLATFORM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Komunikační platforma PNEU REVUE</dc:title>
  <dc:creator>Michal Frýda</dc:creator>
  <cp:lastModifiedBy>Jan Fišar</cp:lastModifiedBy>
  <cp:revision>38</cp:revision>
  <dcterms:created xsi:type="dcterms:W3CDTF">2014-12-09T14:23:41Z</dcterms:created>
  <dcterms:modified xsi:type="dcterms:W3CDTF">2016-11-24T16:11:40Z</dcterms:modified>
</cp:coreProperties>
</file>