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1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9" r:id="rId13"/>
    <p:sldId id="270" r:id="rId14"/>
    <p:sldId id="271" r:id="rId15"/>
    <p:sldId id="272" r:id="rId16"/>
    <p:sldId id="273" r:id="rId17"/>
    <p:sldId id="274" r:id="rId18"/>
    <p:sldId id="276" r:id="rId19"/>
    <p:sldId id="275" r:id="rId20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F14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37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42FDBB-7A9F-4935-B35A-7D070D5DC767}" type="datetimeFigureOut">
              <a:rPr lang="cs-CZ" smtClean="0"/>
              <a:t>4.1.2017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465EF2-7311-440A-AFF5-FB18B4F013A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071235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F8C4F-BEFF-4258-871B-53AE7E7F00D8}" type="datetimeFigureOut">
              <a:rPr lang="cs-CZ" smtClean="0"/>
              <a:t>4.1.2017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4C4BB-DBE1-4A03-B8E7-A718A32B9F7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502345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F8C4F-BEFF-4258-871B-53AE7E7F00D8}" type="datetimeFigureOut">
              <a:rPr lang="cs-CZ" smtClean="0"/>
              <a:t>4.1.2017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4C4BB-DBE1-4A03-B8E7-A718A32B9F7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340510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F8C4F-BEFF-4258-871B-53AE7E7F00D8}" type="datetimeFigureOut">
              <a:rPr lang="cs-CZ" smtClean="0"/>
              <a:t>4.1.2017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4C4BB-DBE1-4A03-B8E7-A718A32B9F7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00282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F8C4F-BEFF-4258-871B-53AE7E7F00D8}" type="datetimeFigureOut">
              <a:rPr lang="cs-CZ" smtClean="0"/>
              <a:t>4.1.2017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4C4BB-DBE1-4A03-B8E7-A718A32B9F7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811420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F8C4F-BEFF-4258-871B-53AE7E7F00D8}" type="datetimeFigureOut">
              <a:rPr lang="cs-CZ" smtClean="0"/>
              <a:t>4.1.2017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4C4BB-DBE1-4A03-B8E7-A718A32B9F7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6920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F8C4F-BEFF-4258-871B-53AE7E7F00D8}" type="datetimeFigureOut">
              <a:rPr lang="cs-CZ" smtClean="0"/>
              <a:t>4.1.2017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4C4BB-DBE1-4A03-B8E7-A718A32B9F7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329419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F8C4F-BEFF-4258-871B-53AE7E7F00D8}" type="datetimeFigureOut">
              <a:rPr lang="cs-CZ" smtClean="0"/>
              <a:t>4.1.2017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4C4BB-DBE1-4A03-B8E7-A718A32B9F7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237555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F8C4F-BEFF-4258-871B-53AE7E7F00D8}" type="datetimeFigureOut">
              <a:rPr lang="cs-CZ" smtClean="0"/>
              <a:t>4.1.2017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4C4BB-DBE1-4A03-B8E7-A718A32B9F7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210254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F8C4F-BEFF-4258-871B-53AE7E7F00D8}" type="datetimeFigureOut">
              <a:rPr lang="cs-CZ" smtClean="0"/>
              <a:t>4.1.2017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4C4BB-DBE1-4A03-B8E7-A718A32B9F7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546752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F8C4F-BEFF-4258-871B-53AE7E7F00D8}" type="datetimeFigureOut">
              <a:rPr lang="cs-CZ" smtClean="0"/>
              <a:t>4.1.2017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4C4BB-DBE1-4A03-B8E7-A718A32B9F7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024672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F8C4F-BEFF-4258-871B-53AE7E7F00D8}" type="datetimeFigureOut">
              <a:rPr lang="cs-CZ" smtClean="0"/>
              <a:t>4.1.2017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4C4BB-DBE1-4A03-B8E7-A718A32B9F7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425894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DF8C4F-BEFF-4258-871B-53AE7E7F00D8}" type="datetimeFigureOut">
              <a:rPr lang="cs-CZ" smtClean="0"/>
              <a:t>4.1.2017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54C4BB-DBE1-4A03-B8E7-A718A32B9F7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67163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5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package" Target="../embeddings/Dokument_aplikace_Microsoft_Word1.docx"/><Relationship Id="rId5" Type="http://schemas.openxmlformats.org/officeDocument/2006/relationships/oleObject" Target="../embeddings/oleObject1.bin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13" Type="http://schemas.openxmlformats.org/officeDocument/2006/relationships/image" Target="../media/image19.jpeg"/><Relationship Id="rId3" Type="http://schemas.openxmlformats.org/officeDocument/2006/relationships/image" Target="../media/image3.jpeg"/><Relationship Id="rId7" Type="http://schemas.openxmlformats.org/officeDocument/2006/relationships/image" Target="../media/image13.jpeg"/><Relationship Id="rId12" Type="http://schemas.openxmlformats.org/officeDocument/2006/relationships/image" Target="../media/image18.jpeg"/><Relationship Id="rId17" Type="http://schemas.openxmlformats.org/officeDocument/2006/relationships/image" Target="../media/image23.jpeg"/><Relationship Id="rId2" Type="http://schemas.openxmlformats.org/officeDocument/2006/relationships/image" Target="../media/image10.jpeg"/><Relationship Id="rId16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11" Type="http://schemas.openxmlformats.org/officeDocument/2006/relationships/image" Target="../media/image17.jpeg"/><Relationship Id="rId5" Type="http://schemas.openxmlformats.org/officeDocument/2006/relationships/image" Target="../media/image11.jpeg"/><Relationship Id="rId15" Type="http://schemas.openxmlformats.org/officeDocument/2006/relationships/image" Target="../media/image21.jpeg"/><Relationship Id="rId10" Type="http://schemas.openxmlformats.org/officeDocument/2006/relationships/image" Target="../media/image16.jpeg"/><Relationship Id="rId4" Type="http://schemas.openxmlformats.org/officeDocument/2006/relationships/image" Target="../media/image4.jpeg"/><Relationship Id="rId9" Type="http://schemas.openxmlformats.org/officeDocument/2006/relationships/image" Target="../media/image15.jpeg"/><Relationship Id="rId1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13" Type="http://schemas.openxmlformats.org/officeDocument/2006/relationships/image" Target="../media/image4.jpeg"/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12" Type="http://schemas.openxmlformats.org/officeDocument/2006/relationships/image" Target="../media/image3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11" Type="http://schemas.openxmlformats.org/officeDocument/2006/relationships/image" Target="../media/image33.jpeg"/><Relationship Id="rId5" Type="http://schemas.openxmlformats.org/officeDocument/2006/relationships/image" Target="../media/image27.jpeg"/><Relationship Id="rId10" Type="http://schemas.openxmlformats.org/officeDocument/2006/relationships/image" Target="../media/image32.jpeg"/><Relationship Id="rId4" Type="http://schemas.openxmlformats.org/officeDocument/2006/relationships/image" Target="../media/image26.jpeg"/><Relationship Id="rId9" Type="http://schemas.openxmlformats.org/officeDocument/2006/relationships/image" Target="../media/image3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iremniautoroku.cz/" TargetMode="External"/><Relationship Id="rId2" Type="http://schemas.openxmlformats.org/officeDocument/2006/relationships/hyperlink" Target="http://www.fleetawards.cz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1556792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cs-CZ" b="1" dirty="0" smtClean="0"/>
              <a:t>ALD Automotive Fleet Awards 2017</a:t>
            </a:r>
            <a:br>
              <a:rPr lang="cs-CZ" b="1" dirty="0" smtClean="0"/>
            </a:br>
            <a:r>
              <a:rPr lang="cs-CZ" b="1" dirty="0" smtClean="0"/>
              <a:t>Hankook Firemní auto roku 2017</a:t>
            </a:r>
            <a:endParaRPr lang="cs-CZ" b="1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356992"/>
            <a:ext cx="6400800" cy="1752600"/>
          </a:xfrm>
        </p:spPr>
        <p:txBody>
          <a:bodyPr/>
          <a:lstStyle/>
          <a:p>
            <a:r>
              <a:rPr lang="cs-CZ" b="1" dirty="0" smtClean="0">
                <a:solidFill>
                  <a:schemeClr val="tx1"/>
                </a:solidFill>
              </a:rPr>
              <a:t>10. ročník</a:t>
            </a:r>
            <a:endParaRPr lang="cs-CZ" b="1" dirty="0">
              <a:solidFill>
                <a:schemeClr val="tx1"/>
              </a:solidFill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973" y="4509120"/>
            <a:ext cx="2407280" cy="956894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9751" y="4437360"/>
            <a:ext cx="2405269" cy="11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81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8077" y="1855365"/>
            <a:ext cx="7992356" cy="2221707"/>
          </a:xfrm>
        </p:spPr>
        <p:txBody>
          <a:bodyPr/>
          <a:lstStyle/>
          <a:p>
            <a:pPr marL="0" indent="0">
              <a:buNone/>
            </a:pPr>
            <a:r>
              <a:rPr lang="cs-CZ" b="1" dirty="0" smtClean="0"/>
              <a:t>Co je...</a:t>
            </a:r>
          </a:p>
          <a:p>
            <a:pPr marL="0" indent="0">
              <a:buNone/>
            </a:pPr>
            <a:endParaRPr lang="cs-CZ" sz="1400" dirty="0"/>
          </a:p>
          <a:p>
            <a:pPr marL="0" indent="0">
              <a:buNone/>
            </a:pPr>
            <a:r>
              <a:rPr lang="cs-CZ" sz="2400" dirty="0" smtClean="0"/>
              <a:t>Celostátní anketa, jejímž cílem je zvolit a ocenit vynikající osobnosti, produkty a služby v oblasti správy vozových parků.</a:t>
            </a:r>
            <a:endParaRPr lang="cs-CZ" sz="240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1835696" y="116632"/>
            <a:ext cx="7246168" cy="365125"/>
          </a:xfrm>
        </p:spPr>
        <p:txBody>
          <a:bodyPr/>
          <a:lstStyle/>
          <a:p>
            <a:r>
              <a:rPr lang="cs-CZ" dirty="0" smtClean="0"/>
              <a:t>PREZENTACE ALD AUTOMOTIVE FLEET AWARDS 2017 A HANKOOK FIREMNÍ AUTO ROKU 2017   </a:t>
            </a:r>
            <a:fld id="{B454C4BB-DBE1-4A03-B8E7-A718A32B9F74}" type="slidenum">
              <a:rPr lang="cs-CZ" smtClean="0"/>
              <a:t>2</a:t>
            </a:fld>
            <a:r>
              <a:rPr lang="cs-CZ" dirty="0" smtClean="0"/>
              <a:t>/19</a:t>
            </a:r>
            <a:endParaRPr lang="cs-CZ" dirty="0"/>
          </a:p>
        </p:txBody>
      </p:sp>
      <p:cxnSp>
        <p:nvCxnSpPr>
          <p:cNvPr id="7" name="Přímá spojnice 6"/>
          <p:cNvCxnSpPr/>
          <p:nvPr/>
        </p:nvCxnSpPr>
        <p:spPr>
          <a:xfrm flipV="1">
            <a:off x="338380" y="679487"/>
            <a:ext cx="8487739" cy="13209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Přímá spojnice 5"/>
          <p:cNvCxnSpPr/>
          <p:nvPr/>
        </p:nvCxnSpPr>
        <p:spPr>
          <a:xfrm flipH="1">
            <a:off x="338379" y="692696"/>
            <a:ext cx="2" cy="5773850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Přímá spojnice 15"/>
          <p:cNvCxnSpPr/>
          <p:nvPr/>
        </p:nvCxnSpPr>
        <p:spPr>
          <a:xfrm>
            <a:off x="8826121" y="679487"/>
            <a:ext cx="0" cy="4837745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2" descr="S:\JOBS\LOGA_CLUB91_RGB\Firemní auto roku\FAR_vln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5920452"/>
            <a:ext cx="2520280" cy="706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8" name="Přímá spojnice 17"/>
          <p:cNvCxnSpPr/>
          <p:nvPr/>
        </p:nvCxnSpPr>
        <p:spPr>
          <a:xfrm flipV="1">
            <a:off x="338382" y="6459940"/>
            <a:ext cx="4243869" cy="6606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3" descr="S:\JOBS\LOGA_CLUB91_RGB\Fleet Awards\pouze znak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8616" y="5733256"/>
            <a:ext cx="1453864" cy="93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0135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79274" y="932603"/>
            <a:ext cx="8229600" cy="372516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b="1" dirty="0" smtClean="0"/>
              <a:t>Anketa </a:t>
            </a:r>
            <a:r>
              <a:rPr lang="cs-CZ" b="1" dirty="0" err="1" smtClean="0"/>
              <a:t>Fleet</a:t>
            </a:r>
            <a:r>
              <a:rPr lang="cs-CZ" b="1" dirty="0" smtClean="0"/>
              <a:t> </a:t>
            </a:r>
            <a:r>
              <a:rPr lang="cs-CZ" b="1" dirty="0" err="1" smtClean="0"/>
              <a:t>Awards</a:t>
            </a:r>
            <a:r>
              <a:rPr lang="cs-CZ" b="1" dirty="0" smtClean="0"/>
              <a:t> (FA) zahrnuje...</a:t>
            </a:r>
          </a:p>
          <a:p>
            <a:pPr marL="0" indent="0">
              <a:buNone/>
            </a:pPr>
            <a:endParaRPr lang="cs-CZ" sz="1400" b="1" dirty="0" smtClean="0"/>
          </a:p>
          <a:p>
            <a:pPr>
              <a:buClr>
                <a:srgbClr val="D73C0F"/>
              </a:buClr>
              <a:buFont typeface="Wingdings" panose="05000000000000000000" pitchFamily="2" charset="2"/>
              <a:buChar char="ü"/>
            </a:pPr>
            <a:r>
              <a:rPr lang="cs-CZ" sz="2400" dirty="0" smtClean="0"/>
              <a:t>Volbu Firemního auta roku (FAR) standardně v devíti kategoriích odbornou 100člennou komisí</a:t>
            </a:r>
          </a:p>
          <a:p>
            <a:pPr>
              <a:buClr>
                <a:srgbClr val="D73C0F"/>
              </a:buClr>
              <a:buFont typeface="Wingdings" panose="05000000000000000000" pitchFamily="2" charset="2"/>
              <a:buChar char="ü"/>
            </a:pPr>
            <a:r>
              <a:rPr lang="cs-CZ" sz="2400" dirty="0" smtClean="0"/>
              <a:t>Volbu Firemního auta roku v internetovém hlasování</a:t>
            </a:r>
          </a:p>
          <a:p>
            <a:pPr>
              <a:buClr>
                <a:srgbClr val="D73C0F"/>
              </a:buClr>
              <a:buFont typeface="Wingdings" panose="05000000000000000000" pitchFamily="2" charset="2"/>
              <a:buChar char="ü"/>
            </a:pPr>
            <a:r>
              <a:rPr lang="cs-CZ" sz="2400" dirty="0" smtClean="0"/>
              <a:t>Volbu </a:t>
            </a:r>
            <a:r>
              <a:rPr lang="cs-CZ" sz="2400" dirty="0" err="1" smtClean="0"/>
              <a:t>Fleetových</a:t>
            </a:r>
            <a:r>
              <a:rPr lang="cs-CZ" sz="2400" dirty="0" smtClean="0"/>
              <a:t> cen ČR v šesti základních kategoriích, případně dodatečně vypsaných kategoriích</a:t>
            </a:r>
          </a:p>
          <a:p>
            <a:pPr>
              <a:buClr>
                <a:srgbClr val="D73C0F"/>
              </a:buClr>
              <a:buFont typeface="Wingdings" panose="05000000000000000000" pitchFamily="2" charset="2"/>
              <a:buChar char="ü"/>
            </a:pPr>
            <a:r>
              <a:rPr lang="cs-CZ" sz="2400" dirty="0" smtClean="0"/>
              <a:t>Volbu </a:t>
            </a:r>
            <a:r>
              <a:rPr lang="cs-CZ" sz="2400" dirty="0" err="1" smtClean="0"/>
              <a:t>Fleetového</a:t>
            </a:r>
            <a:r>
              <a:rPr lang="cs-CZ" sz="2400" dirty="0" smtClean="0"/>
              <a:t>  manažera roku (na straně provozovatele </a:t>
            </a:r>
            <a:r>
              <a:rPr lang="cs-CZ" sz="2400" dirty="0" err="1" smtClean="0"/>
              <a:t>fleetu</a:t>
            </a:r>
            <a:r>
              <a:rPr lang="cs-CZ" sz="2400" dirty="0" smtClean="0"/>
              <a:t> a na straně dodavatele)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1835696" y="116632"/>
            <a:ext cx="7246168" cy="365125"/>
          </a:xfrm>
        </p:spPr>
        <p:txBody>
          <a:bodyPr/>
          <a:lstStyle/>
          <a:p>
            <a:r>
              <a:rPr lang="cs-CZ" dirty="0" smtClean="0"/>
              <a:t>PREZENTACE ALD AUTOMOTIVE FLEET AWARDS 2017 A HANKOOK FIREMNÍ AUTO ROKU 2017   </a:t>
            </a:r>
            <a:fld id="{B454C4BB-DBE1-4A03-B8E7-A718A32B9F74}" type="slidenum">
              <a:rPr lang="cs-CZ" smtClean="0"/>
              <a:t>3</a:t>
            </a:fld>
            <a:r>
              <a:rPr lang="cs-CZ" dirty="0" smtClean="0"/>
              <a:t>/19</a:t>
            </a:r>
            <a:endParaRPr lang="cs-CZ" dirty="0"/>
          </a:p>
        </p:txBody>
      </p:sp>
      <p:pic>
        <p:nvPicPr>
          <p:cNvPr id="5" name="Picture 3" descr="S:\JOBS\LOGA_CLUB91_RGB\Fleet Awards\pouze znak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8616" y="5733256"/>
            <a:ext cx="1453864" cy="93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S:\JOBS\LOGA_CLUB91_RGB\Firemní auto roku\FAR_vlny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5920452"/>
            <a:ext cx="2520280" cy="706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Přímá spojnice 9"/>
          <p:cNvCxnSpPr/>
          <p:nvPr/>
        </p:nvCxnSpPr>
        <p:spPr>
          <a:xfrm flipV="1">
            <a:off x="338380" y="679487"/>
            <a:ext cx="8487739" cy="13209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Přímá spojnice 11"/>
          <p:cNvCxnSpPr/>
          <p:nvPr/>
        </p:nvCxnSpPr>
        <p:spPr>
          <a:xfrm flipH="1">
            <a:off x="338379" y="692696"/>
            <a:ext cx="2" cy="5773850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Přímá spojnice 12"/>
          <p:cNvCxnSpPr/>
          <p:nvPr/>
        </p:nvCxnSpPr>
        <p:spPr>
          <a:xfrm>
            <a:off x="8826121" y="679487"/>
            <a:ext cx="0" cy="4837745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Přímá spojnice 13"/>
          <p:cNvCxnSpPr/>
          <p:nvPr/>
        </p:nvCxnSpPr>
        <p:spPr>
          <a:xfrm flipV="1">
            <a:off x="338382" y="6459940"/>
            <a:ext cx="4243869" cy="6606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8239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46856" y="980728"/>
            <a:ext cx="8229600" cy="4525963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cs-CZ" sz="4100" b="1" dirty="0" smtClean="0"/>
              <a:t>Metodika volby</a:t>
            </a:r>
          </a:p>
          <a:p>
            <a:pPr marL="0" indent="0">
              <a:buNone/>
            </a:pPr>
            <a:endParaRPr lang="cs-CZ" sz="3100" b="1" dirty="0" smtClean="0"/>
          </a:p>
          <a:p>
            <a:pPr>
              <a:buClr>
                <a:srgbClr val="D73C0F"/>
              </a:buClr>
              <a:buFont typeface="Wingdings" panose="05000000000000000000" pitchFamily="2" charset="2"/>
              <a:buChar char="ü"/>
            </a:pPr>
            <a:r>
              <a:rPr lang="cs-CZ" sz="3100" dirty="0" smtClean="0"/>
              <a:t>100členná manažerská porota; 100 manažerů 100 firem z celé ČR, kterou nominuje šéfredaktor časopisu FLEET, volí </a:t>
            </a:r>
            <a:r>
              <a:rPr lang="cs-CZ" sz="3100" dirty="0" err="1" smtClean="0"/>
              <a:t>Hankook</a:t>
            </a:r>
            <a:r>
              <a:rPr lang="cs-CZ" sz="3100" dirty="0" smtClean="0"/>
              <a:t> Firemní auto roku</a:t>
            </a:r>
          </a:p>
          <a:p>
            <a:pPr>
              <a:buClr>
                <a:srgbClr val="D73C0F"/>
              </a:buClr>
              <a:buFont typeface="Wingdings" panose="05000000000000000000" pitchFamily="2" charset="2"/>
              <a:buChar char="ü"/>
            </a:pPr>
            <a:r>
              <a:rPr lang="cs-CZ" sz="3100" dirty="0" smtClean="0"/>
              <a:t>Internetové hlasování o </a:t>
            </a:r>
            <a:r>
              <a:rPr lang="cs-CZ" sz="3100" dirty="0" err="1" smtClean="0"/>
              <a:t>Hankook</a:t>
            </a:r>
            <a:r>
              <a:rPr lang="cs-CZ" sz="3100" dirty="0" smtClean="0"/>
              <a:t> Firemní auto roku podporované Mediálními partnery a zúčastněnými subjekty otevřené veřejnosti</a:t>
            </a:r>
          </a:p>
          <a:p>
            <a:pPr>
              <a:buClr>
                <a:srgbClr val="D73C0F"/>
              </a:buClr>
              <a:buFont typeface="Wingdings" panose="05000000000000000000" pitchFamily="2" charset="2"/>
              <a:buChar char="ü"/>
            </a:pPr>
            <a:r>
              <a:rPr lang="cs-CZ" sz="3100" dirty="0" err="1" smtClean="0"/>
              <a:t>Fleetové</a:t>
            </a:r>
            <a:r>
              <a:rPr lang="cs-CZ" sz="3100" dirty="0" smtClean="0"/>
              <a:t> ceny v ostatních kategoriích volí 10členná komise nezávislých expertů</a:t>
            </a:r>
          </a:p>
          <a:p>
            <a:pPr marL="0" indent="0">
              <a:buNone/>
            </a:pPr>
            <a:endParaRPr lang="cs-CZ" sz="3100" dirty="0" smtClean="0"/>
          </a:p>
          <a:p>
            <a:pPr marL="0" indent="0">
              <a:buNone/>
            </a:pPr>
            <a:r>
              <a:rPr lang="cs-CZ" sz="1800" i="1" dirty="0" smtClean="0"/>
              <a:t>Pro více informací viz Všeobecné podmínky</a:t>
            </a:r>
          </a:p>
          <a:p>
            <a:pPr marL="0" indent="0">
              <a:buNone/>
            </a:pPr>
            <a:r>
              <a:rPr lang="cs-CZ" sz="1800" i="1" dirty="0" smtClean="0"/>
              <a:t>http://www.fleetawards.cz/organizace/vseobecne-podminky/</a:t>
            </a:r>
            <a:endParaRPr lang="cs-CZ" sz="1800" i="1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1835696" y="116632"/>
            <a:ext cx="7246168" cy="365125"/>
          </a:xfrm>
        </p:spPr>
        <p:txBody>
          <a:bodyPr/>
          <a:lstStyle/>
          <a:p>
            <a:r>
              <a:rPr lang="cs-CZ" dirty="0" smtClean="0"/>
              <a:t>PREZENTACE ALD AUTOMOTIVE FLEET AWARDS 2017 A HANKOOK FIREMNÍ AUTO ROKU 2017   </a:t>
            </a:r>
            <a:fld id="{B454C4BB-DBE1-4A03-B8E7-A718A32B9F74}" type="slidenum">
              <a:rPr lang="cs-CZ" smtClean="0"/>
              <a:t>4</a:t>
            </a:fld>
            <a:r>
              <a:rPr lang="cs-CZ" dirty="0" smtClean="0"/>
              <a:t>/19</a:t>
            </a:r>
            <a:endParaRPr lang="cs-CZ" dirty="0"/>
          </a:p>
        </p:txBody>
      </p:sp>
      <p:pic>
        <p:nvPicPr>
          <p:cNvPr id="12" name="Picture 2" descr="S:\JOBS\LOGA_CLUB91_RGB\Firemní auto roku\FAR_vln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5920452"/>
            <a:ext cx="2520280" cy="706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 descr="S:\JOBS\LOGA_CLUB91_RGB\Fleet Awards\pouze znak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8616" y="5733256"/>
            <a:ext cx="1453864" cy="93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" name="Přímá spojnice 14"/>
          <p:cNvCxnSpPr/>
          <p:nvPr/>
        </p:nvCxnSpPr>
        <p:spPr>
          <a:xfrm flipV="1">
            <a:off x="338380" y="679487"/>
            <a:ext cx="8487739" cy="13209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Přímá spojnice 15"/>
          <p:cNvCxnSpPr/>
          <p:nvPr/>
        </p:nvCxnSpPr>
        <p:spPr>
          <a:xfrm flipH="1">
            <a:off x="338379" y="692696"/>
            <a:ext cx="2" cy="5773850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Přímá spojnice 16"/>
          <p:cNvCxnSpPr/>
          <p:nvPr/>
        </p:nvCxnSpPr>
        <p:spPr>
          <a:xfrm>
            <a:off x="8826121" y="679487"/>
            <a:ext cx="0" cy="4837745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Přímá spojnice 17"/>
          <p:cNvCxnSpPr/>
          <p:nvPr/>
        </p:nvCxnSpPr>
        <p:spPr>
          <a:xfrm flipV="1">
            <a:off x="338382" y="6459940"/>
            <a:ext cx="4243869" cy="6606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7749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21580" y="980727"/>
            <a:ext cx="8226884" cy="5292973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cs-CZ" sz="8000" b="1" dirty="0" smtClean="0"/>
              <a:t>Harmonogram</a:t>
            </a:r>
          </a:p>
          <a:p>
            <a:pPr marL="0" indent="0">
              <a:buNone/>
            </a:pPr>
            <a:endParaRPr lang="cs-CZ" sz="6000" b="1" dirty="0" smtClean="0"/>
          </a:p>
          <a:p>
            <a:pPr marL="0" indent="0">
              <a:buNone/>
            </a:pPr>
            <a:r>
              <a:rPr lang="cs-CZ" sz="5300" dirty="0" smtClean="0"/>
              <a:t>    1. 3. 2017	Oficiální zahájení ankety, spuštění nominační aplikace pro 		Fleetové ceny ČR</a:t>
            </a:r>
          </a:p>
          <a:p>
            <a:pPr marL="0" indent="0">
              <a:buNone/>
            </a:pPr>
            <a:r>
              <a:rPr lang="cs-CZ" sz="5300" dirty="0" smtClean="0"/>
              <a:t>  31. 3. 2017	Uzávěrka nominací pro Firemní auto roku 2017</a:t>
            </a:r>
          </a:p>
          <a:p>
            <a:pPr marL="0" indent="0">
              <a:buNone/>
            </a:pPr>
            <a:r>
              <a:rPr lang="cs-CZ" sz="5300" dirty="0" smtClean="0"/>
              <a:t>  14. 4. 2017	Uzávěrka dodání podkladů pro členy Manažerské poroty</a:t>
            </a:r>
          </a:p>
          <a:p>
            <a:pPr marL="0" indent="0">
              <a:buNone/>
            </a:pPr>
            <a:r>
              <a:rPr lang="cs-CZ" sz="5300" dirty="0" smtClean="0"/>
              <a:t>  20. 4. 2017	1. testovací den (Brno)</a:t>
            </a:r>
          </a:p>
          <a:p>
            <a:pPr marL="0" indent="0">
              <a:buNone/>
            </a:pPr>
            <a:r>
              <a:rPr lang="cs-CZ" sz="5300" dirty="0" smtClean="0"/>
              <a:t>  15. </a:t>
            </a:r>
            <a:r>
              <a:rPr lang="cs-CZ" sz="5300" dirty="0"/>
              <a:t>6</a:t>
            </a:r>
            <a:r>
              <a:rPr lang="cs-CZ" sz="5300" dirty="0" smtClean="0"/>
              <a:t>. 2017	2. testovací den (Most)</a:t>
            </a:r>
          </a:p>
          <a:p>
            <a:pPr marL="0" indent="0">
              <a:buNone/>
            </a:pPr>
            <a:r>
              <a:rPr lang="cs-CZ" sz="5300" dirty="0" smtClean="0"/>
              <a:t>  14. </a:t>
            </a:r>
            <a:r>
              <a:rPr lang="cs-CZ" sz="5300" dirty="0"/>
              <a:t>9</a:t>
            </a:r>
            <a:r>
              <a:rPr lang="cs-CZ" sz="5300" dirty="0" smtClean="0"/>
              <a:t>. 2017	3. testovací den (Pardubice)</a:t>
            </a:r>
          </a:p>
          <a:p>
            <a:pPr marL="0" indent="0">
              <a:buNone/>
            </a:pPr>
            <a:r>
              <a:rPr lang="cs-CZ" sz="5300" dirty="0"/>
              <a:t> </a:t>
            </a:r>
            <a:r>
              <a:rPr lang="cs-CZ" sz="5300" dirty="0" smtClean="0"/>
              <a:t> 22. 9. 2017	Uzávěrka nominací pro Fleetové ceny ČR</a:t>
            </a:r>
          </a:p>
          <a:p>
            <a:pPr marL="0" indent="0">
              <a:buNone/>
            </a:pPr>
            <a:r>
              <a:rPr lang="cs-CZ" sz="5300" dirty="0" smtClean="0"/>
              <a:t>  25. 9. 2017	Uzávěrka hodnocení Manažerské poroty FAR</a:t>
            </a:r>
          </a:p>
          <a:p>
            <a:pPr marL="0" indent="0">
              <a:buNone/>
            </a:pPr>
            <a:r>
              <a:rPr lang="cs-CZ" sz="5300" dirty="0" smtClean="0"/>
              <a:t>  27. 9. 2017</a:t>
            </a:r>
            <a:r>
              <a:rPr lang="cs-CZ" sz="5300" dirty="0"/>
              <a:t>	</a:t>
            </a:r>
            <a:r>
              <a:rPr lang="cs-CZ" sz="5300" dirty="0" smtClean="0"/>
              <a:t>Zasedání </a:t>
            </a:r>
            <a:r>
              <a:rPr lang="cs-CZ" sz="5300" dirty="0"/>
              <a:t>Odborné poroty pro volbu Fleetových cen ČR 		(</a:t>
            </a:r>
            <a:r>
              <a:rPr lang="cs-CZ" sz="5300" dirty="0" smtClean="0"/>
              <a:t>Praha)</a:t>
            </a:r>
          </a:p>
          <a:p>
            <a:pPr marL="0" indent="0">
              <a:buNone/>
            </a:pPr>
            <a:r>
              <a:rPr lang="cs-CZ" sz="5300" dirty="0" smtClean="0"/>
              <a:t>  19. 10. 2017	Slavnostní vyhlášení (Praha)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1835696" y="116632"/>
            <a:ext cx="7246168" cy="365125"/>
          </a:xfrm>
        </p:spPr>
        <p:txBody>
          <a:bodyPr/>
          <a:lstStyle/>
          <a:p>
            <a:r>
              <a:rPr lang="cs-CZ" dirty="0" smtClean="0"/>
              <a:t>PREZENTACE ALD AUTOMOTIVE FLEET AWARDS 2017 A HANKOOK FIREMNÍ AUTO ROKU 2017   </a:t>
            </a:r>
            <a:fld id="{B454C4BB-DBE1-4A03-B8E7-A718A32B9F74}" type="slidenum">
              <a:rPr lang="cs-CZ" smtClean="0"/>
              <a:t>5</a:t>
            </a:fld>
            <a:r>
              <a:rPr lang="cs-CZ" dirty="0" smtClean="0"/>
              <a:t>/19</a:t>
            </a:r>
            <a:endParaRPr lang="cs-CZ" dirty="0"/>
          </a:p>
        </p:txBody>
      </p:sp>
      <p:pic>
        <p:nvPicPr>
          <p:cNvPr id="12" name="Picture 2" descr="S:\JOBS\LOGA_CLUB91_RGB\Firemní auto roku\FAR_vln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5920452"/>
            <a:ext cx="2520280" cy="706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 descr="S:\JOBS\LOGA_CLUB91_RGB\Fleet Awards\pouze znak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8616" y="5733256"/>
            <a:ext cx="1453864" cy="93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Přímá spojnice 10"/>
          <p:cNvCxnSpPr/>
          <p:nvPr/>
        </p:nvCxnSpPr>
        <p:spPr>
          <a:xfrm flipV="1">
            <a:off x="338380" y="679487"/>
            <a:ext cx="8487739" cy="13209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Přímá spojnice 16"/>
          <p:cNvCxnSpPr/>
          <p:nvPr/>
        </p:nvCxnSpPr>
        <p:spPr>
          <a:xfrm flipH="1">
            <a:off x="338379" y="692696"/>
            <a:ext cx="2" cy="5773850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Přímá spojnice 17"/>
          <p:cNvCxnSpPr/>
          <p:nvPr/>
        </p:nvCxnSpPr>
        <p:spPr>
          <a:xfrm>
            <a:off x="8826121" y="679487"/>
            <a:ext cx="0" cy="4837745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Přímá spojnice 18"/>
          <p:cNvCxnSpPr/>
          <p:nvPr/>
        </p:nvCxnSpPr>
        <p:spPr>
          <a:xfrm flipV="1">
            <a:off x="338382" y="6459940"/>
            <a:ext cx="4243869" cy="6606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0016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46856" y="908720"/>
            <a:ext cx="8229600" cy="460851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b="1" dirty="0" smtClean="0"/>
              <a:t>Testovací dny 2017 - přehled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sz="1400" i="1" dirty="0" smtClean="0"/>
              <a:t>Pro více informací o místech konání testovacích dnů si, prosím, vyžádejte prezentaci Tour de Fleet 2017.</a:t>
            </a:r>
            <a:endParaRPr lang="cs-CZ" sz="1400" i="1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1835696" y="116632"/>
            <a:ext cx="7246168" cy="365125"/>
          </a:xfrm>
        </p:spPr>
        <p:txBody>
          <a:bodyPr/>
          <a:lstStyle/>
          <a:p>
            <a:r>
              <a:rPr lang="cs-CZ" dirty="0" smtClean="0"/>
              <a:t>PREZENTACE ALD AUTOMOTIVE FLEET AWARDS 2017 A HANKOOK FIREMNÍ AUTO ROKU 2017   </a:t>
            </a:r>
            <a:fld id="{B454C4BB-DBE1-4A03-B8E7-A718A32B9F74}" type="slidenum">
              <a:rPr lang="cs-CZ" smtClean="0"/>
              <a:t>6</a:t>
            </a:fld>
            <a:r>
              <a:rPr lang="cs-CZ" dirty="0" smtClean="0"/>
              <a:t>/19</a:t>
            </a:r>
            <a:endParaRPr lang="cs-CZ" dirty="0"/>
          </a:p>
        </p:txBody>
      </p:sp>
      <p:pic>
        <p:nvPicPr>
          <p:cNvPr id="13" name="Picture 2" descr="S:\JOBS\LOGA_CLUB91_RGB\Firemní auto roku\FAR_vlny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5920452"/>
            <a:ext cx="2520280" cy="706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" descr="S:\JOBS\LOGA_CLUB91_RGB\Fleet Awards\pouze znak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8616" y="5733256"/>
            <a:ext cx="1453864" cy="93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6" name="Přímá spojnice 15"/>
          <p:cNvCxnSpPr/>
          <p:nvPr/>
        </p:nvCxnSpPr>
        <p:spPr>
          <a:xfrm flipV="1">
            <a:off x="338380" y="679487"/>
            <a:ext cx="8487739" cy="13209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Přímá spojnice 16"/>
          <p:cNvCxnSpPr/>
          <p:nvPr/>
        </p:nvCxnSpPr>
        <p:spPr>
          <a:xfrm flipH="1">
            <a:off x="338379" y="692696"/>
            <a:ext cx="2" cy="5773850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Přímá spojnice 17"/>
          <p:cNvCxnSpPr/>
          <p:nvPr/>
        </p:nvCxnSpPr>
        <p:spPr>
          <a:xfrm>
            <a:off x="8826121" y="679487"/>
            <a:ext cx="0" cy="4837745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Přímá spojnice 18"/>
          <p:cNvCxnSpPr/>
          <p:nvPr/>
        </p:nvCxnSpPr>
        <p:spPr>
          <a:xfrm flipV="1">
            <a:off x="338382" y="6459940"/>
            <a:ext cx="4243869" cy="6606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Objek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0839426"/>
              </p:ext>
            </p:extLst>
          </p:nvPr>
        </p:nvGraphicFramePr>
        <p:xfrm>
          <a:off x="412680" y="1772816"/>
          <a:ext cx="8339137" cy="3197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4" name="Dokument" r:id="rId6" imgW="8324239" imgH="3208467" progId="Word.Document.12">
                  <p:embed/>
                </p:oleObj>
              </mc:Choice>
              <mc:Fallback>
                <p:oleObj name="Dokument" r:id="rId6" imgW="8324239" imgH="3208467" progId="Word.Document.12">
                  <p:embed/>
                  <p:pic>
                    <p:nvPicPr>
                      <p:cNvPr id="0" name="Objek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2680" y="1772816"/>
                        <a:ext cx="8339137" cy="3197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39495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9" y="1628800"/>
            <a:ext cx="7069873" cy="4138822"/>
          </a:xfrm>
          <a:prstGeom prst="rect">
            <a:avLst/>
          </a:prstGeom>
        </p:spPr>
      </p:pic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47582" y="908720"/>
            <a:ext cx="8229600" cy="547260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cs-CZ" sz="3500" b="1" dirty="0" smtClean="0"/>
              <a:t>Testovací dny 2017 - mapa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r>
              <a:rPr lang="cs-CZ" sz="1400" i="1" dirty="0" smtClean="0"/>
              <a:t>Změna termínů a míst konání </a:t>
            </a:r>
            <a:r>
              <a:rPr lang="cs-CZ" sz="1400" dirty="0" smtClean="0"/>
              <a:t>vyhrazena</a:t>
            </a:r>
            <a:endParaRPr lang="cs-CZ" sz="140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1835696" y="116632"/>
            <a:ext cx="7246168" cy="365125"/>
          </a:xfrm>
        </p:spPr>
        <p:txBody>
          <a:bodyPr/>
          <a:lstStyle/>
          <a:p>
            <a:r>
              <a:rPr lang="cs-CZ" dirty="0" smtClean="0"/>
              <a:t>PREZENTACE ALD AUTOMOTIVE FLEET AWARDS 2017 A HANKOOK FIREMNÍ AUTO ROKU 2017   </a:t>
            </a:r>
            <a:fld id="{B454C4BB-DBE1-4A03-B8E7-A718A32B9F74}" type="slidenum">
              <a:rPr lang="cs-CZ" smtClean="0"/>
              <a:t>7</a:t>
            </a:fld>
            <a:r>
              <a:rPr lang="cs-CZ" dirty="0" smtClean="0"/>
              <a:t>/19</a:t>
            </a:r>
            <a:endParaRPr lang="cs-CZ" dirty="0"/>
          </a:p>
        </p:txBody>
      </p:sp>
      <p:pic>
        <p:nvPicPr>
          <p:cNvPr id="13" name="Picture 2" descr="S:\JOBS\LOGA_CLUB91_RGB\Firemní auto roku\FAR_vlny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5920452"/>
            <a:ext cx="2520280" cy="706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" descr="S:\JOBS\LOGA_CLUB91_RGB\Fleet Awards\pouze znak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8616" y="5733256"/>
            <a:ext cx="1453864" cy="93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6" name="Přímá spojnice 15"/>
          <p:cNvCxnSpPr/>
          <p:nvPr/>
        </p:nvCxnSpPr>
        <p:spPr>
          <a:xfrm flipV="1">
            <a:off x="338380" y="679487"/>
            <a:ext cx="8487739" cy="13209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Přímá spojnice 16"/>
          <p:cNvCxnSpPr/>
          <p:nvPr/>
        </p:nvCxnSpPr>
        <p:spPr>
          <a:xfrm flipH="1">
            <a:off x="338379" y="692696"/>
            <a:ext cx="2" cy="5773850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Přímá spojnice 17"/>
          <p:cNvCxnSpPr/>
          <p:nvPr/>
        </p:nvCxnSpPr>
        <p:spPr>
          <a:xfrm>
            <a:off x="8826121" y="679487"/>
            <a:ext cx="0" cy="4837745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Přímá spojnice 18"/>
          <p:cNvCxnSpPr/>
          <p:nvPr/>
        </p:nvCxnSpPr>
        <p:spPr>
          <a:xfrm flipV="1">
            <a:off x="338382" y="6459940"/>
            <a:ext cx="4243869" cy="6606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951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836712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cs-CZ" b="1" dirty="0" smtClean="0"/>
              <a:t>Fleet Gala 2017</a:t>
            </a:r>
          </a:p>
          <a:p>
            <a:pPr marL="0" indent="0">
              <a:buNone/>
            </a:pPr>
            <a:endParaRPr lang="cs-CZ" sz="2400" dirty="0"/>
          </a:p>
          <a:p>
            <a:pPr marL="0" indent="0">
              <a:buNone/>
            </a:pPr>
            <a:r>
              <a:rPr lang="cs-CZ" sz="2400" dirty="0" smtClean="0"/>
              <a:t>Slavnostní vyhlášení proběhne u příležitosti celodenní výstavní a konferenční akce Fleet Festival 2017 v Praze dne 19. října 2017.</a:t>
            </a:r>
            <a:endParaRPr lang="cs-CZ" sz="240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1835696" y="116632"/>
            <a:ext cx="7246168" cy="365125"/>
          </a:xfrm>
        </p:spPr>
        <p:txBody>
          <a:bodyPr/>
          <a:lstStyle/>
          <a:p>
            <a:r>
              <a:rPr lang="cs-CZ" dirty="0" smtClean="0"/>
              <a:t>PREZENTACE ALD AUTOMOTIVE FLEET AWARDS 2017 A HANKOOK FIREMNÍ AUTO ROKU 2017   </a:t>
            </a:r>
            <a:fld id="{B454C4BB-DBE1-4A03-B8E7-A718A32B9F74}" type="slidenum">
              <a:rPr lang="cs-CZ" smtClean="0"/>
              <a:t>8</a:t>
            </a:fld>
            <a:r>
              <a:rPr lang="cs-CZ" dirty="0" smtClean="0"/>
              <a:t>/19</a:t>
            </a:r>
            <a:endParaRPr lang="cs-CZ" dirty="0"/>
          </a:p>
        </p:txBody>
      </p:sp>
      <p:pic>
        <p:nvPicPr>
          <p:cNvPr id="14" name="Picture 2" descr="S:\JOBS\LOGA_CLUB91_RGB\Firemní auto roku\FAR_vln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5920452"/>
            <a:ext cx="2520280" cy="706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 descr="S:\JOBS\LOGA_CLUB91_RGB\Fleet Awards\pouze znak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8616" y="5733256"/>
            <a:ext cx="1453864" cy="93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7" name="Přímá spojnice 16"/>
          <p:cNvCxnSpPr/>
          <p:nvPr/>
        </p:nvCxnSpPr>
        <p:spPr>
          <a:xfrm flipV="1">
            <a:off x="338380" y="679487"/>
            <a:ext cx="8487739" cy="13209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Přímá spojnice 17"/>
          <p:cNvCxnSpPr/>
          <p:nvPr/>
        </p:nvCxnSpPr>
        <p:spPr>
          <a:xfrm flipH="1">
            <a:off x="338379" y="692696"/>
            <a:ext cx="2" cy="5773850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Přímá spojnice 18"/>
          <p:cNvCxnSpPr/>
          <p:nvPr/>
        </p:nvCxnSpPr>
        <p:spPr>
          <a:xfrm>
            <a:off x="8826121" y="679487"/>
            <a:ext cx="0" cy="4837745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Přímá spojnice 19"/>
          <p:cNvCxnSpPr/>
          <p:nvPr/>
        </p:nvCxnSpPr>
        <p:spPr>
          <a:xfrm flipV="1">
            <a:off x="338382" y="6459940"/>
            <a:ext cx="4243869" cy="6606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Obrázek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20" y="3295490"/>
            <a:ext cx="3059832" cy="1658428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0356" y="3222594"/>
            <a:ext cx="2957739" cy="1804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65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46856" y="908720"/>
            <a:ext cx="8013576" cy="273630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b="1" dirty="0" smtClean="0"/>
              <a:t>Partnerství</a:t>
            </a:r>
          </a:p>
          <a:p>
            <a:pPr marL="0" indent="0">
              <a:buNone/>
            </a:pPr>
            <a:endParaRPr lang="cs-CZ" sz="2400" dirty="0"/>
          </a:p>
          <a:p>
            <a:pPr marL="0" indent="0">
              <a:buNone/>
            </a:pPr>
            <a:r>
              <a:rPr lang="cs-CZ" sz="2400" dirty="0" smtClean="0"/>
              <a:t>Partnerství na výročních </a:t>
            </a:r>
            <a:r>
              <a:rPr lang="cs-CZ" sz="2400" dirty="0" err="1" smtClean="0"/>
              <a:t>Fleetových</a:t>
            </a:r>
            <a:r>
              <a:rPr lang="cs-CZ" sz="2400" dirty="0" smtClean="0"/>
              <a:t> cenách je unikátním marketingovým nástrojem pro všechny, kdo aktivně dodávají produkty a služby pro vozové parky, chtějí oslovit nové potenciální zákazníky a spojením svého jména s akcí posílit image spolehlivého </a:t>
            </a:r>
            <a:r>
              <a:rPr lang="cs-CZ" sz="2400" dirty="0" err="1" smtClean="0"/>
              <a:t>fleetového</a:t>
            </a:r>
            <a:r>
              <a:rPr lang="cs-CZ" sz="2400" dirty="0" smtClean="0"/>
              <a:t> dodavatele.</a:t>
            </a:r>
            <a:endParaRPr lang="cs-CZ" sz="240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1835696" y="116632"/>
            <a:ext cx="7246168" cy="365125"/>
          </a:xfrm>
        </p:spPr>
        <p:txBody>
          <a:bodyPr/>
          <a:lstStyle/>
          <a:p>
            <a:r>
              <a:rPr lang="cs-CZ" dirty="0" smtClean="0"/>
              <a:t>PREZENTACE ALD AUTOMOTIVE FLEET AWARDS 2017 A HANKOOK FIREMNÍ AUTO ROKU 2017   </a:t>
            </a:r>
            <a:fld id="{B454C4BB-DBE1-4A03-B8E7-A718A32B9F74}" type="slidenum">
              <a:rPr lang="cs-CZ" smtClean="0"/>
              <a:t>9</a:t>
            </a:fld>
            <a:r>
              <a:rPr lang="cs-CZ" dirty="0" smtClean="0"/>
              <a:t>/19</a:t>
            </a:r>
            <a:endParaRPr lang="cs-CZ" dirty="0"/>
          </a:p>
        </p:txBody>
      </p:sp>
      <p:pic>
        <p:nvPicPr>
          <p:cNvPr id="12" name="Picture 2" descr="S:\JOBS\LOGA_CLUB91_RGB\Firemní auto roku\FAR_vln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5920452"/>
            <a:ext cx="2520280" cy="706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 descr="S:\JOBS\LOGA_CLUB91_RGB\Fleet Awards\pouze znak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8616" y="5733256"/>
            <a:ext cx="1453864" cy="93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" name="Přímá spojnice 14"/>
          <p:cNvCxnSpPr/>
          <p:nvPr/>
        </p:nvCxnSpPr>
        <p:spPr>
          <a:xfrm flipV="1">
            <a:off x="338380" y="679487"/>
            <a:ext cx="8487739" cy="13209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Přímá spojnice 15"/>
          <p:cNvCxnSpPr/>
          <p:nvPr/>
        </p:nvCxnSpPr>
        <p:spPr>
          <a:xfrm flipH="1">
            <a:off x="338379" y="692696"/>
            <a:ext cx="2" cy="5773850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Přímá spojnice 16"/>
          <p:cNvCxnSpPr/>
          <p:nvPr/>
        </p:nvCxnSpPr>
        <p:spPr>
          <a:xfrm>
            <a:off x="8826121" y="679487"/>
            <a:ext cx="0" cy="4837745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Přímá spojnice 17"/>
          <p:cNvCxnSpPr/>
          <p:nvPr/>
        </p:nvCxnSpPr>
        <p:spPr>
          <a:xfrm flipV="1">
            <a:off x="338382" y="6459940"/>
            <a:ext cx="4243869" cy="6606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4548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46856" y="956845"/>
            <a:ext cx="8229600" cy="4248472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cs-CZ" sz="4100" b="1" dirty="0" smtClean="0"/>
              <a:t>Proč se stát partnerem?</a:t>
            </a:r>
          </a:p>
          <a:p>
            <a:pPr marL="0" indent="0">
              <a:buNone/>
            </a:pPr>
            <a:endParaRPr lang="cs-CZ" sz="3100" dirty="0"/>
          </a:p>
          <a:p>
            <a:pPr>
              <a:buClr>
                <a:srgbClr val="D73C0F"/>
              </a:buClr>
              <a:buFont typeface="Wingdings" panose="05000000000000000000" pitchFamily="2" charset="2"/>
              <a:buChar char="ü"/>
            </a:pPr>
            <a:r>
              <a:rPr lang="cs-CZ" sz="3100" dirty="0" smtClean="0"/>
              <a:t>Získáte cenné obchodní kontakty při doprovodných akcích</a:t>
            </a:r>
          </a:p>
          <a:p>
            <a:pPr>
              <a:buClr>
                <a:srgbClr val="D73C0F"/>
              </a:buClr>
              <a:buFont typeface="Wingdings" panose="05000000000000000000" pitchFamily="2" charset="2"/>
              <a:buChar char="ü"/>
            </a:pPr>
            <a:r>
              <a:rPr lang="cs-CZ" sz="3100" dirty="0" smtClean="0"/>
              <a:t>Spojíte své jméno s respektovanou, důvěryhodnou a dobře organizovanou soutěží</a:t>
            </a:r>
          </a:p>
          <a:p>
            <a:pPr>
              <a:buClr>
                <a:srgbClr val="D73C0F"/>
              </a:buClr>
              <a:buFont typeface="Wingdings" panose="05000000000000000000" pitchFamily="2" charset="2"/>
              <a:buChar char="ü"/>
            </a:pPr>
            <a:r>
              <a:rPr lang="cs-CZ" sz="3100" dirty="0" smtClean="0"/>
              <a:t>Načerpáte mnoho cenných informací, které Vám pomohou v rozhodovacích procesech</a:t>
            </a:r>
          </a:p>
          <a:p>
            <a:pPr>
              <a:buClr>
                <a:srgbClr val="D73C0F"/>
              </a:buClr>
              <a:buFont typeface="Wingdings" panose="05000000000000000000" pitchFamily="2" charset="2"/>
              <a:buChar char="ü"/>
            </a:pPr>
            <a:r>
              <a:rPr lang="cs-CZ" sz="3100" dirty="0" smtClean="0"/>
              <a:t>Vytěžíte z širokého pokrytí akce v tištěných i internetových médiích</a:t>
            </a:r>
          </a:p>
          <a:p>
            <a:pPr>
              <a:buClr>
                <a:srgbClr val="D73C0F"/>
              </a:buClr>
              <a:buFont typeface="Wingdings" panose="05000000000000000000" pitchFamily="2" charset="2"/>
              <a:buChar char="ü"/>
            </a:pPr>
            <a:r>
              <a:rPr lang="cs-CZ" sz="3100" dirty="0" smtClean="0"/>
              <a:t>Získáte bezplatnou reklamu v časopise </a:t>
            </a:r>
            <a:r>
              <a:rPr lang="cs-CZ" sz="3100" dirty="0" err="1" smtClean="0"/>
              <a:t>Fleet</a:t>
            </a:r>
            <a:r>
              <a:rPr lang="cs-CZ" sz="3100" dirty="0" smtClean="0"/>
              <a:t> při prezentaci akce</a:t>
            </a:r>
          </a:p>
          <a:p>
            <a:pPr>
              <a:buClr>
                <a:srgbClr val="D73C0F"/>
              </a:buClr>
              <a:buFont typeface="Wingdings" panose="05000000000000000000" pitchFamily="2" charset="2"/>
              <a:buChar char="ü"/>
            </a:pPr>
            <a:r>
              <a:rPr lang="cs-CZ" sz="3100" dirty="0" smtClean="0"/>
              <a:t>Posílíte image </a:t>
            </a:r>
            <a:r>
              <a:rPr lang="cs-CZ" sz="3100" dirty="0" err="1" smtClean="0"/>
              <a:t>fleetového</a:t>
            </a:r>
            <a:r>
              <a:rPr lang="cs-CZ" sz="3100" dirty="0" smtClean="0"/>
              <a:t> partnera nejvyšší kategorie</a:t>
            </a:r>
            <a:endParaRPr lang="cs-CZ" sz="310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1835696" y="116632"/>
            <a:ext cx="7246168" cy="365125"/>
          </a:xfrm>
        </p:spPr>
        <p:txBody>
          <a:bodyPr/>
          <a:lstStyle/>
          <a:p>
            <a:r>
              <a:rPr lang="cs-CZ" dirty="0" smtClean="0"/>
              <a:t>PREZENTACE ALD AUTOMOTIVE FLEET AWARDS 2017 A HANKOOK FIREMNÍ AUTO ROKU 2017   </a:t>
            </a:r>
            <a:fld id="{B454C4BB-DBE1-4A03-B8E7-A718A32B9F74}" type="slidenum">
              <a:rPr lang="cs-CZ" smtClean="0"/>
              <a:t>10</a:t>
            </a:fld>
            <a:r>
              <a:rPr lang="cs-CZ" dirty="0" smtClean="0"/>
              <a:t>/19</a:t>
            </a:r>
            <a:endParaRPr lang="cs-CZ" dirty="0"/>
          </a:p>
        </p:txBody>
      </p:sp>
      <p:pic>
        <p:nvPicPr>
          <p:cNvPr id="12" name="Picture 2" descr="S:\JOBS\LOGA_CLUB91_RGB\Firemní auto roku\FAR_vln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5920452"/>
            <a:ext cx="2520280" cy="706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 descr="S:\JOBS\LOGA_CLUB91_RGB\Fleet Awards\pouze znak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8616" y="5733256"/>
            <a:ext cx="1453864" cy="93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" name="Přímá spojnice 14"/>
          <p:cNvCxnSpPr/>
          <p:nvPr/>
        </p:nvCxnSpPr>
        <p:spPr>
          <a:xfrm flipV="1">
            <a:off x="338380" y="679487"/>
            <a:ext cx="8487739" cy="13209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Přímá spojnice 15"/>
          <p:cNvCxnSpPr/>
          <p:nvPr/>
        </p:nvCxnSpPr>
        <p:spPr>
          <a:xfrm flipH="1">
            <a:off x="338379" y="692696"/>
            <a:ext cx="2" cy="5773850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Přímá spojnice 16"/>
          <p:cNvCxnSpPr/>
          <p:nvPr/>
        </p:nvCxnSpPr>
        <p:spPr>
          <a:xfrm>
            <a:off x="8826121" y="679487"/>
            <a:ext cx="0" cy="4837745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Přímá spojnice 17"/>
          <p:cNvCxnSpPr/>
          <p:nvPr/>
        </p:nvCxnSpPr>
        <p:spPr>
          <a:xfrm flipV="1">
            <a:off x="338382" y="6459940"/>
            <a:ext cx="4243869" cy="6606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4973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46856" y="927193"/>
            <a:ext cx="7797552" cy="302433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cs-CZ" sz="3500" b="1" dirty="0" smtClean="0"/>
              <a:t>Model partnerství</a:t>
            </a:r>
          </a:p>
          <a:p>
            <a:pPr marL="0" indent="0">
              <a:buNone/>
            </a:pPr>
            <a:endParaRPr lang="cs-CZ" sz="2600" dirty="0"/>
          </a:p>
          <a:p>
            <a:pPr>
              <a:buClr>
                <a:srgbClr val="D73C0F"/>
              </a:buClr>
              <a:buFont typeface="Wingdings" panose="05000000000000000000" pitchFamily="2" charset="2"/>
              <a:buChar char="ü"/>
            </a:pPr>
            <a:r>
              <a:rPr lang="cs-CZ" sz="2600" dirty="0" smtClean="0"/>
              <a:t>3 úrovně partnerství (Zlatý, Stříbrný, Bronzový) + Titulární partner pro Firemní auto roku 2017</a:t>
            </a:r>
          </a:p>
          <a:p>
            <a:pPr>
              <a:buClr>
                <a:srgbClr val="D73C0F"/>
              </a:buClr>
              <a:buFont typeface="Wingdings" panose="05000000000000000000" pitchFamily="2" charset="2"/>
              <a:buChar char="ü"/>
            </a:pPr>
            <a:r>
              <a:rPr lang="cs-CZ" sz="2600" dirty="0" smtClean="0"/>
              <a:t>Hlavní partner a Titulární partner pro FAR obsazeny</a:t>
            </a:r>
          </a:p>
          <a:p>
            <a:pPr>
              <a:buClr>
                <a:srgbClr val="D73C0F"/>
              </a:buClr>
              <a:buFont typeface="Wingdings" panose="05000000000000000000" pitchFamily="2" charset="2"/>
              <a:buChar char="ü"/>
            </a:pPr>
            <a:r>
              <a:rPr lang="cs-CZ" sz="2600" dirty="0" smtClean="0"/>
              <a:t>Další úrovně neexkluzivní</a:t>
            </a:r>
          </a:p>
          <a:p>
            <a:pPr>
              <a:buClr>
                <a:srgbClr val="D73C0F"/>
              </a:buClr>
              <a:buFont typeface="Wingdings" panose="05000000000000000000" pitchFamily="2" charset="2"/>
              <a:buChar char="ü"/>
            </a:pPr>
            <a:r>
              <a:rPr lang="cs-CZ" sz="2600" dirty="0" smtClean="0"/>
              <a:t>Z partnerství FA a FAR jsou vyloučeny automobilky</a:t>
            </a:r>
            <a:endParaRPr lang="cs-CZ" sz="260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1835696" y="116632"/>
            <a:ext cx="7246168" cy="365125"/>
          </a:xfrm>
        </p:spPr>
        <p:txBody>
          <a:bodyPr/>
          <a:lstStyle/>
          <a:p>
            <a:r>
              <a:rPr lang="cs-CZ" dirty="0" smtClean="0"/>
              <a:t>PREZENTACE ALD AUTOMOTIVE FLEET AWARDS 2017 A HANKOOK FIREMNÍ AUTO ROKU 2017   </a:t>
            </a:r>
            <a:fld id="{B454C4BB-DBE1-4A03-B8E7-A718A32B9F74}" type="slidenum">
              <a:rPr lang="cs-CZ" smtClean="0"/>
              <a:t>11</a:t>
            </a:fld>
            <a:r>
              <a:rPr lang="cs-CZ" dirty="0" smtClean="0"/>
              <a:t>/19</a:t>
            </a:r>
            <a:endParaRPr lang="cs-CZ" dirty="0"/>
          </a:p>
        </p:txBody>
      </p:sp>
      <p:pic>
        <p:nvPicPr>
          <p:cNvPr id="12" name="Picture 2" descr="S:\JOBS\LOGA_CLUB91_RGB\Firemní auto roku\FAR_vln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5920452"/>
            <a:ext cx="2520280" cy="706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 descr="S:\JOBS\LOGA_CLUB91_RGB\Fleet Awards\pouze znak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8616" y="5733256"/>
            <a:ext cx="1453864" cy="93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" name="Přímá spojnice 14"/>
          <p:cNvCxnSpPr/>
          <p:nvPr/>
        </p:nvCxnSpPr>
        <p:spPr>
          <a:xfrm flipV="1">
            <a:off x="338380" y="679487"/>
            <a:ext cx="8487739" cy="13209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Přímá spojnice 15"/>
          <p:cNvCxnSpPr/>
          <p:nvPr/>
        </p:nvCxnSpPr>
        <p:spPr>
          <a:xfrm flipH="1">
            <a:off x="338379" y="692696"/>
            <a:ext cx="2" cy="5773850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Přímá spojnice 16"/>
          <p:cNvCxnSpPr/>
          <p:nvPr/>
        </p:nvCxnSpPr>
        <p:spPr>
          <a:xfrm>
            <a:off x="8826121" y="679487"/>
            <a:ext cx="0" cy="4837745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Přímá spojnice 17"/>
          <p:cNvCxnSpPr/>
          <p:nvPr/>
        </p:nvCxnSpPr>
        <p:spPr>
          <a:xfrm flipV="1">
            <a:off x="338382" y="6459940"/>
            <a:ext cx="4243869" cy="6606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9794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8760"/>
            <a:ext cx="9144000" cy="4770981"/>
          </a:xfrm>
          <a:prstGeom prst="rect">
            <a:avLst/>
          </a:prstGeom>
        </p:spPr>
      </p:pic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1835696" y="116632"/>
            <a:ext cx="7246168" cy="365125"/>
          </a:xfrm>
        </p:spPr>
        <p:txBody>
          <a:bodyPr/>
          <a:lstStyle/>
          <a:p>
            <a:r>
              <a:rPr lang="cs-CZ" dirty="0" smtClean="0"/>
              <a:t>PREZENTACE ALD AUTOMOTIVE FLEET AWARDS 2017 A HANKOOK FIREMNÍ AUTO ROKU 2017   </a:t>
            </a:r>
            <a:fld id="{B454C4BB-DBE1-4A03-B8E7-A718A32B9F74}" type="slidenum">
              <a:rPr lang="cs-CZ" smtClean="0"/>
              <a:t>12</a:t>
            </a:fld>
            <a:r>
              <a:rPr lang="cs-CZ" dirty="0" smtClean="0"/>
              <a:t>/19</a:t>
            </a:r>
            <a:endParaRPr lang="cs-CZ" dirty="0"/>
          </a:p>
        </p:txBody>
      </p:sp>
      <p:sp>
        <p:nvSpPr>
          <p:cNvPr id="8" name="Zástupný symbol pro obsah 2"/>
          <p:cNvSpPr>
            <a:spLocks noGrp="1"/>
          </p:cNvSpPr>
          <p:nvPr>
            <p:ph idx="1"/>
          </p:nvPr>
        </p:nvSpPr>
        <p:spPr>
          <a:xfrm>
            <a:off x="446856" y="881012"/>
            <a:ext cx="8229600" cy="6480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b="1" dirty="0" smtClean="0"/>
              <a:t>Mediální partnerství a pokrytí</a:t>
            </a:r>
            <a:endParaRPr lang="cs-CZ" dirty="0" smtClean="0"/>
          </a:p>
          <a:p>
            <a:pPr marL="0" indent="0">
              <a:buNone/>
            </a:pPr>
            <a:endParaRPr lang="cs-CZ" sz="2600" dirty="0"/>
          </a:p>
        </p:txBody>
      </p:sp>
      <p:pic>
        <p:nvPicPr>
          <p:cNvPr id="28" name="Picture 2" descr="S:\JOBS\LOGA_CLUB91_RGB\Firemní auto roku\FAR_vlny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5920452"/>
            <a:ext cx="2520280" cy="706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3" descr="S:\JOBS\LOGA_CLUB91_RGB\Fleet Awards\pouze znak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8616" y="5733256"/>
            <a:ext cx="1453864" cy="93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5" name="Přímá spojnice 24"/>
          <p:cNvCxnSpPr/>
          <p:nvPr/>
        </p:nvCxnSpPr>
        <p:spPr>
          <a:xfrm flipV="1">
            <a:off x="338380" y="679487"/>
            <a:ext cx="8487739" cy="13209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Přímá spojnice 30"/>
          <p:cNvCxnSpPr/>
          <p:nvPr/>
        </p:nvCxnSpPr>
        <p:spPr>
          <a:xfrm flipH="1">
            <a:off x="338379" y="692696"/>
            <a:ext cx="2" cy="5773850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Přímá spojnice 31"/>
          <p:cNvCxnSpPr/>
          <p:nvPr/>
        </p:nvCxnSpPr>
        <p:spPr>
          <a:xfrm>
            <a:off x="8826121" y="679487"/>
            <a:ext cx="0" cy="4837745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Přímá spojnice 32"/>
          <p:cNvCxnSpPr/>
          <p:nvPr/>
        </p:nvCxnSpPr>
        <p:spPr>
          <a:xfrm flipV="1">
            <a:off x="338382" y="6459940"/>
            <a:ext cx="4243869" cy="6606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6208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Přímá spojnice 35"/>
          <p:cNvCxnSpPr/>
          <p:nvPr/>
        </p:nvCxnSpPr>
        <p:spPr>
          <a:xfrm flipH="1">
            <a:off x="338379" y="692696"/>
            <a:ext cx="2" cy="5773850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Obrázek 2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5375" y="4658860"/>
            <a:ext cx="2407901" cy="1716744"/>
          </a:xfrm>
          <a:prstGeom prst="rect">
            <a:avLst/>
          </a:prstGeom>
        </p:spPr>
      </p:pic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46856" y="881012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cs-CZ" b="1" dirty="0" smtClean="0"/>
              <a:t>Bohaté mediální výstupy</a:t>
            </a:r>
            <a:endParaRPr lang="cs-CZ" b="1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1835696" y="116632"/>
            <a:ext cx="7246168" cy="365125"/>
          </a:xfrm>
        </p:spPr>
        <p:txBody>
          <a:bodyPr/>
          <a:lstStyle/>
          <a:p>
            <a:r>
              <a:rPr lang="cs-CZ" dirty="0" smtClean="0"/>
              <a:t>PREZENTACE ALD AUTOMOTIVE FLEET AWARDS 2017 A HANKOOK FIREMNÍ AUTO ROKU 2017   </a:t>
            </a:r>
            <a:fld id="{B454C4BB-DBE1-4A03-B8E7-A718A32B9F74}" type="slidenum">
              <a:rPr lang="cs-CZ" smtClean="0"/>
              <a:t>13</a:t>
            </a:fld>
            <a:r>
              <a:rPr lang="cs-CZ" dirty="0" smtClean="0"/>
              <a:t>/19</a:t>
            </a:r>
            <a:endParaRPr lang="cs-CZ" dirty="0"/>
          </a:p>
        </p:txBody>
      </p:sp>
      <p:pic>
        <p:nvPicPr>
          <p:cNvPr id="22" name="Picture 2" descr="S:\JOBS\LOGA_CLUB91_RGB\Firemní auto roku\FAR_vlny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5920452"/>
            <a:ext cx="2520280" cy="706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3" descr="S:\JOBS\LOGA_CLUB91_RGB\Fleet Awards\pouze znak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8616" y="5733256"/>
            <a:ext cx="1453864" cy="93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1099" y="1051473"/>
            <a:ext cx="1715202" cy="1805925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1714" y="1628800"/>
            <a:ext cx="2121512" cy="1641750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12" y="1448801"/>
            <a:ext cx="2189001" cy="1437472"/>
          </a:xfrm>
          <a:prstGeom prst="rect">
            <a:avLst/>
          </a:prstGeom>
        </p:spPr>
      </p:pic>
      <p:pic>
        <p:nvPicPr>
          <p:cNvPr id="27" name="Obrázek 2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1480148"/>
            <a:ext cx="1875194" cy="1641750"/>
          </a:xfrm>
          <a:prstGeom prst="rect">
            <a:avLst/>
          </a:prstGeom>
        </p:spPr>
      </p:pic>
      <p:pic>
        <p:nvPicPr>
          <p:cNvPr id="28" name="Obrázek 2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484" y="2552965"/>
            <a:ext cx="2072321" cy="1641750"/>
          </a:xfrm>
          <a:prstGeom prst="rect">
            <a:avLst/>
          </a:prstGeom>
        </p:spPr>
      </p:pic>
      <p:pic>
        <p:nvPicPr>
          <p:cNvPr id="29" name="Obrázek 2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0715" y="2966409"/>
            <a:ext cx="2075068" cy="1805925"/>
          </a:xfrm>
          <a:prstGeom prst="rect">
            <a:avLst/>
          </a:prstGeom>
        </p:spPr>
      </p:pic>
      <p:pic>
        <p:nvPicPr>
          <p:cNvPr id="32" name="Obrázek 3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4203" y="2608360"/>
            <a:ext cx="1799359" cy="1114932"/>
          </a:xfrm>
          <a:prstGeom prst="rect">
            <a:avLst/>
          </a:prstGeom>
        </p:spPr>
      </p:pic>
      <p:pic>
        <p:nvPicPr>
          <p:cNvPr id="30" name="Obrázek 29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1724" y="3575674"/>
            <a:ext cx="1791607" cy="1805925"/>
          </a:xfrm>
          <a:prstGeom prst="rect">
            <a:avLst/>
          </a:prstGeom>
        </p:spPr>
      </p:pic>
      <p:pic>
        <p:nvPicPr>
          <p:cNvPr id="33" name="Obrázek 32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970" y="2770773"/>
            <a:ext cx="1537727" cy="1085455"/>
          </a:xfrm>
          <a:prstGeom prst="rect">
            <a:avLst/>
          </a:prstGeom>
        </p:spPr>
      </p:pic>
      <p:pic>
        <p:nvPicPr>
          <p:cNvPr id="25" name="Obrázek 24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12" y="3721634"/>
            <a:ext cx="1922498" cy="1986517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1305" y="2852936"/>
            <a:ext cx="1658021" cy="1641750"/>
          </a:xfrm>
          <a:prstGeom prst="rect">
            <a:avLst/>
          </a:prstGeom>
        </p:spPr>
      </p:pic>
      <p:pic>
        <p:nvPicPr>
          <p:cNvPr id="35" name="Obrázek 34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6870" y="4046683"/>
            <a:ext cx="1487112" cy="1805925"/>
          </a:xfrm>
          <a:prstGeom prst="rect">
            <a:avLst/>
          </a:prstGeom>
        </p:spPr>
      </p:pic>
      <p:pic>
        <p:nvPicPr>
          <p:cNvPr id="34" name="Obrázek 33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4910" y="4478636"/>
            <a:ext cx="1765065" cy="1305375"/>
          </a:xfrm>
          <a:prstGeom prst="rect">
            <a:avLst/>
          </a:prstGeom>
        </p:spPr>
      </p:pic>
      <p:cxnSp>
        <p:nvCxnSpPr>
          <p:cNvPr id="31" name="Přímá spojnice 30"/>
          <p:cNvCxnSpPr/>
          <p:nvPr/>
        </p:nvCxnSpPr>
        <p:spPr>
          <a:xfrm flipV="1">
            <a:off x="338380" y="679487"/>
            <a:ext cx="8487739" cy="13209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Přímá spojnice 36"/>
          <p:cNvCxnSpPr/>
          <p:nvPr/>
        </p:nvCxnSpPr>
        <p:spPr>
          <a:xfrm>
            <a:off x="8826121" y="679487"/>
            <a:ext cx="0" cy="4837745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Přímá spojnice 37"/>
          <p:cNvCxnSpPr/>
          <p:nvPr/>
        </p:nvCxnSpPr>
        <p:spPr>
          <a:xfrm flipV="1">
            <a:off x="338382" y="6459940"/>
            <a:ext cx="4243869" cy="6606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5042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9385" y="936428"/>
            <a:ext cx="8229600" cy="432048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cs-CZ" sz="3500" b="1" dirty="0" smtClean="0"/>
              <a:t>Těžíme z bohatých zkušeností, kontaktů, tradic a zázemí</a:t>
            </a:r>
          </a:p>
          <a:p>
            <a:pPr marL="0" indent="0">
              <a:buNone/>
            </a:pPr>
            <a:endParaRPr lang="cs-CZ" sz="2600" dirty="0" smtClean="0"/>
          </a:p>
          <a:p>
            <a:pPr>
              <a:buClr>
                <a:srgbClr val="D73C0F"/>
              </a:buClr>
              <a:buFont typeface="Wingdings" panose="05000000000000000000" pitchFamily="2" charset="2"/>
              <a:buChar char="ü"/>
            </a:pPr>
            <a:r>
              <a:rPr lang="cs-CZ" sz="2600" dirty="0" smtClean="0"/>
              <a:t>Časopis FLEET firemní automobily (13. ročník)</a:t>
            </a:r>
          </a:p>
          <a:p>
            <a:pPr>
              <a:buClr>
                <a:srgbClr val="D73C0F"/>
              </a:buClr>
              <a:buFont typeface="Wingdings" panose="05000000000000000000" pitchFamily="2" charset="2"/>
              <a:buChar char="ü"/>
            </a:pPr>
            <a:r>
              <a:rPr lang="cs-CZ" sz="2600" dirty="0" smtClean="0"/>
              <a:t>Odborné a prezentační weby iFLEET.cz, Fleetawards.cz, Firemniautoroku.cz</a:t>
            </a:r>
          </a:p>
          <a:p>
            <a:pPr>
              <a:buClr>
                <a:srgbClr val="D73C0F"/>
              </a:buClr>
              <a:buFont typeface="Wingdings" panose="05000000000000000000" pitchFamily="2" charset="2"/>
              <a:buChar char="ü"/>
            </a:pPr>
            <a:r>
              <a:rPr lang="cs-CZ" sz="2600" dirty="0" smtClean="0"/>
              <a:t>Elektronické </a:t>
            </a:r>
            <a:r>
              <a:rPr lang="cs-CZ" sz="2600" dirty="0" err="1" smtClean="0"/>
              <a:t>newslettery</a:t>
            </a:r>
            <a:endParaRPr lang="cs-CZ" sz="2600" dirty="0" smtClean="0"/>
          </a:p>
          <a:p>
            <a:pPr>
              <a:buClr>
                <a:srgbClr val="D73C0F"/>
              </a:buClr>
              <a:buFont typeface="Wingdings" panose="05000000000000000000" pitchFamily="2" charset="2"/>
              <a:buChar char="ü"/>
            </a:pPr>
            <a:r>
              <a:rPr lang="cs-CZ" sz="2600" dirty="0" smtClean="0"/>
              <a:t>Eventy (11. ročník)</a:t>
            </a:r>
          </a:p>
          <a:p>
            <a:pPr>
              <a:buClr>
                <a:srgbClr val="D73C0F"/>
              </a:buClr>
              <a:buFont typeface="Wingdings" panose="05000000000000000000" pitchFamily="2" charset="2"/>
              <a:buChar char="ü"/>
            </a:pPr>
            <a:r>
              <a:rPr lang="cs-CZ" sz="2600" dirty="0" smtClean="0"/>
              <a:t>Zahraniční spolupráce (partner časopisu </a:t>
            </a:r>
            <a:r>
              <a:rPr lang="cs-CZ" sz="2600" dirty="0" err="1" smtClean="0"/>
              <a:t>Fleet</a:t>
            </a:r>
            <a:r>
              <a:rPr lang="cs-CZ" sz="2600" dirty="0" smtClean="0"/>
              <a:t> </a:t>
            </a:r>
            <a:r>
              <a:rPr lang="cs-CZ" sz="2600" dirty="0" err="1" smtClean="0"/>
              <a:t>Europe</a:t>
            </a:r>
            <a:r>
              <a:rPr lang="cs-CZ" sz="2600" dirty="0" smtClean="0"/>
              <a:t> a </a:t>
            </a:r>
            <a:r>
              <a:rPr lang="cs-CZ" sz="2600" dirty="0" err="1" smtClean="0"/>
              <a:t>Fleet</a:t>
            </a:r>
            <a:r>
              <a:rPr lang="cs-CZ" sz="2600" dirty="0" smtClean="0"/>
              <a:t> </a:t>
            </a:r>
            <a:r>
              <a:rPr lang="cs-CZ" sz="2600" dirty="0" err="1" smtClean="0"/>
              <a:t>Europe</a:t>
            </a:r>
            <a:r>
              <a:rPr lang="cs-CZ" sz="2600" dirty="0" smtClean="0"/>
              <a:t> </a:t>
            </a:r>
            <a:r>
              <a:rPr lang="cs-CZ" sz="2600" dirty="0" err="1" smtClean="0"/>
              <a:t>Forum</a:t>
            </a:r>
            <a:r>
              <a:rPr lang="cs-CZ" sz="2600" dirty="0" smtClean="0"/>
              <a:t>)</a:t>
            </a:r>
          </a:p>
          <a:p>
            <a:pPr>
              <a:buClr>
                <a:srgbClr val="D73C0F"/>
              </a:buClr>
              <a:buFont typeface="Wingdings" panose="05000000000000000000" pitchFamily="2" charset="2"/>
              <a:buChar char="ü"/>
            </a:pPr>
            <a:r>
              <a:rPr lang="cs-CZ" sz="2600" dirty="0" smtClean="0"/>
              <a:t>Etablovaná komunikační platforma na Slovensku včetně ALD </a:t>
            </a:r>
            <a:r>
              <a:rPr lang="cs-CZ" sz="2600" dirty="0" err="1" smtClean="0"/>
              <a:t>Automotive</a:t>
            </a:r>
            <a:r>
              <a:rPr lang="cs-CZ" sz="2600" dirty="0" smtClean="0"/>
              <a:t> </a:t>
            </a:r>
            <a:r>
              <a:rPr lang="cs-CZ" sz="2600" dirty="0" err="1" smtClean="0"/>
              <a:t>Fleet</a:t>
            </a:r>
            <a:r>
              <a:rPr lang="cs-CZ" sz="2600" dirty="0" smtClean="0"/>
              <a:t> </a:t>
            </a:r>
            <a:r>
              <a:rPr lang="cs-CZ" sz="2600" dirty="0" err="1" smtClean="0"/>
              <a:t>Awards</a:t>
            </a:r>
            <a:endParaRPr lang="cs-CZ" sz="260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1835696" y="116632"/>
            <a:ext cx="7246168" cy="365125"/>
          </a:xfrm>
        </p:spPr>
        <p:txBody>
          <a:bodyPr/>
          <a:lstStyle/>
          <a:p>
            <a:r>
              <a:rPr lang="cs-CZ" dirty="0" smtClean="0"/>
              <a:t>PREZENTACE ALD AUTOMOTIVE FLEET AWARDS 2017 A HANKOOK FIREMNÍ AUTO ROKU 2017   </a:t>
            </a:r>
            <a:fld id="{B454C4BB-DBE1-4A03-B8E7-A718A32B9F74}" type="slidenum">
              <a:rPr lang="cs-CZ" smtClean="0"/>
              <a:t>14</a:t>
            </a:fld>
            <a:r>
              <a:rPr lang="cs-CZ" dirty="0" smtClean="0"/>
              <a:t>/19</a:t>
            </a:r>
            <a:endParaRPr lang="cs-CZ" dirty="0"/>
          </a:p>
        </p:txBody>
      </p:sp>
      <p:pic>
        <p:nvPicPr>
          <p:cNvPr id="12" name="Picture 2" descr="S:\JOBS\LOGA_CLUB91_RGB\Firemní auto roku\FAR_vln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5920452"/>
            <a:ext cx="2520280" cy="706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 descr="S:\JOBS\LOGA_CLUB91_RGB\Fleet Awards\pouze znak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8616" y="5733256"/>
            <a:ext cx="1453864" cy="93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" name="Přímá spojnice 14"/>
          <p:cNvCxnSpPr/>
          <p:nvPr/>
        </p:nvCxnSpPr>
        <p:spPr>
          <a:xfrm flipV="1">
            <a:off x="338380" y="679487"/>
            <a:ext cx="8487739" cy="13209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Přímá spojnice 15"/>
          <p:cNvCxnSpPr/>
          <p:nvPr/>
        </p:nvCxnSpPr>
        <p:spPr>
          <a:xfrm flipH="1">
            <a:off x="338379" y="692696"/>
            <a:ext cx="2" cy="5773850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Přímá spojnice 16"/>
          <p:cNvCxnSpPr/>
          <p:nvPr/>
        </p:nvCxnSpPr>
        <p:spPr>
          <a:xfrm>
            <a:off x="8826121" y="679487"/>
            <a:ext cx="0" cy="4837745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Přímá spojnice 17"/>
          <p:cNvCxnSpPr/>
          <p:nvPr/>
        </p:nvCxnSpPr>
        <p:spPr>
          <a:xfrm flipV="1">
            <a:off x="338382" y="6459940"/>
            <a:ext cx="4243869" cy="6606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9731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Obrázek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679" y="3023395"/>
            <a:ext cx="1802737" cy="1356818"/>
          </a:xfrm>
          <a:prstGeom prst="rect">
            <a:avLst/>
          </a:prstGeom>
        </p:spPr>
      </p:pic>
      <p:pic>
        <p:nvPicPr>
          <p:cNvPr id="22" name="Obrázek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9032" y="1557588"/>
            <a:ext cx="1990001" cy="1348225"/>
          </a:xfrm>
          <a:prstGeom prst="rect">
            <a:avLst/>
          </a:prstGeom>
        </p:spPr>
      </p:pic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46856" y="90872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cs-CZ" b="1" dirty="0" smtClean="0"/>
              <a:t>ALD Automotive Fleet Awards 2008 - 2016</a:t>
            </a:r>
            <a:endParaRPr lang="cs-CZ" b="1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1835696" y="116632"/>
            <a:ext cx="7246168" cy="365125"/>
          </a:xfrm>
        </p:spPr>
        <p:txBody>
          <a:bodyPr/>
          <a:lstStyle/>
          <a:p>
            <a:r>
              <a:rPr lang="cs-CZ" dirty="0" smtClean="0"/>
              <a:t>PREZENTACE ALD AUTOMOTIVE FLEET AWARDS 2017 A HANKOOK FIREMNÍ AUTO ROKU 2017   </a:t>
            </a:r>
            <a:fld id="{B454C4BB-DBE1-4A03-B8E7-A718A32B9F74}" type="slidenum">
              <a:rPr lang="cs-CZ" smtClean="0"/>
              <a:t>15</a:t>
            </a:fld>
            <a:r>
              <a:rPr lang="cs-CZ" dirty="0" smtClean="0"/>
              <a:t>/19</a:t>
            </a:r>
            <a:endParaRPr lang="cs-CZ" dirty="0"/>
          </a:p>
        </p:txBody>
      </p:sp>
      <p:pic>
        <p:nvPicPr>
          <p:cNvPr id="10" name="Obrázek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387" y="4284479"/>
            <a:ext cx="1809092" cy="1313740"/>
          </a:xfrm>
          <a:prstGeom prst="rect">
            <a:avLst/>
          </a:prstGeom>
        </p:spPr>
      </p:pic>
      <p:pic>
        <p:nvPicPr>
          <p:cNvPr id="12" name="Obrázek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2325" y="2137783"/>
            <a:ext cx="1587981" cy="1168372"/>
          </a:xfrm>
          <a:prstGeom prst="rect">
            <a:avLst/>
          </a:prstGeom>
        </p:spPr>
      </p:pic>
      <p:pic>
        <p:nvPicPr>
          <p:cNvPr id="15" name="Obrázek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3169624"/>
            <a:ext cx="1809092" cy="1206062"/>
          </a:xfrm>
          <a:prstGeom prst="rect">
            <a:avLst/>
          </a:prstGeom>
        </p:spPr>
      </p:pic>
      <p:pic>
        <p:nvPicPr>
          <p:cNvPr id="16" name="Obrázek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834" y="1972124"/>
            <a:ext cx="1644629" cy="1096420"/>
          </a:xfrm>
          <a:prstGeom prst="rect">
            <a:avLst/>
          </a:prstGeom>
        </p:spPr>
      </p:pic>
      <p:pic>
        <p:nvPicPr>
          <p:cNvPr id="18" name="Obrázek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8139" y="4281145"/>
            <a:ext cx="1990001" cy="1326668"/>
          </a:xfrm>
          <a:prstGeom prst="rect">
            <a:avLst/>
          </a:prstGeom>
        </p:spPr>
      </p:pic>
      <p:pic>
        <p:nvPicPr>
          <p:cNvPr id="13" name="Obrázek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4967" y="1547756"/>
            <a:ext cx="1990001" cy="1268857"/>
          </a:xfrm>
          <a:prstGeom prst="rect">
            <a:avLst/>
          </a:prstGeom>
        </p:spPr>
      </p:pic>
      <p:pic>
        <p:nvPicPr>
          <p:cNvPr id="20" name="Obrázek 1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7248" y="4589104"/>
            <a:ext cx="1990001" cy="1326668"/>
          </a:xfrm>
          <a:prstGeom prst="rect">
            <a:avLst/>
          </a:prstGeom>
        </p:spPr>
      </p:pic>
      <p:pic>
        <p:nvPicPr>
          <p:cNvPr id="19" name="Obrázek 1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9791" y="2586041"/>
            <a:ext cx="3204916" cy="2135277"/>
          </a:xfrm>
          <a:prstGeom prst="rect">
            <a:avLst/>
          </a:prstGeom>
        </p:spPr>
      </p:pic>
      <p:pic>
        <p:nvPicPr>
          <p:cNvPr id="25" name="Picture 2" descr="S:\JOBS\LOGA_CLUB91_RGB\Firemní auto roku\FAR_vlny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5920452"/>
            <a:ext cx="2520280" cy="706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3" descr="S:\JOBS\LOGA_CLUB91_RGB\Fleet Awards\pouze znak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8616" y="5733256"/>
            <a:ext cx="1453864" cy="93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1" name="Přímá spojnice 20"/>
          <p:cNvCxnSpPr/>
          <p:nvPr/>
        </p:nvCxnSpPr>
        <p:spPr>
          <a:xfrm flipV="1">
            <a:off x="338380" y="679487"/>
            <a:ext cx="8487739" cy="13209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Přímá spojnice 27"/>
          <p:cNvCxnSpPr/>
          <p:nvPr/>
        </p:nvCxnSpPr>
        <p:spPr>
          <a:xfrm flipH="1">
            <a:off x="338379" y="692696"/>
            <a:ext cx="2" cy="5773850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Přímá spojnice 28"/>
          <p:cNvCxnSpPr/>
          <p:nvPr/>
        </p:nvCxnSpPr>
        <p:spPr>
          <a:xfrm>
            <a:off x="8826121" y="679487"/>
            <a:ext cx="0" cy="4837745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Přímá spojnice 29"/>
          <p:cNvCxnSpPr/>
          <p:nvPr/>
        </p:nvCxnSpPr>
        <p:spPr>
          <a:xfrm flipV="1">
            <a:off x="338382" y="6459940"/>
            <a:ext cx="4243869" cy="6606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7730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46856" y="918345"/>
            <a:ext cx="8445624" cy="367240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cs-CZ" sz="3500" b="1" dirty="0" smtClean="0"/>
              <a:t>Shrnutí</a:t>
            </a:r>
          </a:p>
          <a:p>
            <a:pPr marL="0" indent="0">
              <a:buNone/>
            </a:pPr>
            <a:endParaRPr lang="cs-CZ" sz="2600" dirty="0"/>
          </a:p>
          <a:p>
            <a:pPr>
              <a:buClr>
                <a:srgbClr val="D73C0F"/>
              </a:buClr>
              <a:buFont typeface="Wingdings" panose="05000000000000000000" pitchFamily="2" charset="2"/>
              <a:buChar char="ü"/>
            </a:pPr>
            <a:r>
              <a:rPr lang="cs-CZ" sz="2600" dirty="0" smtClean="0"/>
              <a:t>Navazujeme na nejlepší tradice (10. ročník)</a:t>
            </a:r>
          </a:p>
          <a:p>
            <a:pPr>
              <a:buClr>
                <a:srgbClr val="D73C0F"/>
              </a:buClr>
              <a:buFont typeface="Wingdings" panose="05000000000000000000" pitchFamily="2" charset="2"/>
              <a:buChar char="ü"/>
            </a:pPr>
            <a:r>
              <a:rPr lang="cs-CZ" sz="2600" dirty="0" smtClean="0"/>
              <a:t>Zachováváme základní formát akce</a:t>
            </a:r>
          </a:p>
          <a:p>
            <a:pPr>
              <a:buClr>
                <a:srgbClr val="D73C0F"/>
              </a:buClr>
              <a:buFont typeface="Wingdings" panose="05000000000000000000" pitchFamily="2" charset="2"/>
              <a:buChar char="ü"/>
            </a:pPr>
            <a:r>
              <a:rPr lang="cs-CZ" sz="2600" dirty="0" smtClean="0"/>
              <a:t>Více testovacích příležitostí, více kontaktů, více publicity</a:t>
            </a:r>
          </a:p>
          <a:p>
            <a:pPr>
              <a:buClr>
                <a:srgbClr val="D73C0F"/>
              </a:buClr>
              <a:buFont typeface="Wingdings" panose="05000000000000000000" pitchFamily="2" charset="2"/>
              <a:buChar char="ü"/>
            </a:pPr>
            <a:r>
              <a:rPr lang="cs-CZ" sz="2600" dirty="0" smtClean="0"/>
              <a:t>Zaměříme se na kvalitu členů poroty „100“ [aktivní členové se (spolu) rozhodovací pravomocí v nákupu hlavním cílem akvizice]</a:t>
            </a:r>
          </a:p>
          <a:p>
            <a:pPr>
              <a:buClr>
                <a:srgbClr val="D73C0F"/>
              </a:buClr>
              <a:buFont typeface="Wingdings" panose="05000000000000000000" pitchFamily="2" charset="2"/>
              <a:buChar char="ü"/>
            </a:pPr>
            <a:r>
              <a:rPr lang="cs-CZ" sz="2600" dirty="0" smtClean="0"/>
              <a:t>Preferujeme aktivní Partnery ochotné zapojit se do přípravy akce a z partnerství vytěžit maximum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1835696" y="116632"/>
            <a:ext cx="7246168" cy="365125"/>
          </a:xfrm>
        </p:spPr>
        <p:txBody>
          <a:bodyPr/>
          <a:lstStyle/>
          <a:p>
            <a:r>
              <a:rPr lang="cs-CZ" dirty="0" smtClean="0"/>
              <a:t>PREZENTACE ALD AUTOMOTIVE FLEET AWARDS 2017 A HANKOOK FIREMNÍ AUTO ROKU 2017   </a:t>
            </a:r>
            <a:fld id="{B454C4BB-DBE1-4A03-B8E7-A718A32B9F74}" type="slidenum">
              <a:rPr lang="cs-CZ" smtClean="0"/>
              <a:t>16</a:t>
            </a:fld>
            <a:r>
              <a:rPr lang="cs-CZ" dirty="0" smtClean="0"/>
              <a:t>/19</a:t>
            </a:r>
            <a:endParaRPr lang="cs-CZ" dirty="0"/>
          </a:p>
        </p:txBody>
      </p:sp>
      <p:pic>
        <p:nvPicPr>
          <p:cNvPr id="12" name="Picture 2" descr="S:\JOBS\LOGA_CLUB91_RGB\Firemní auto roku\FAR_vln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5920452"/>
            <a:ext cx="2520280" cy="706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 descr="S:\JOBS\LOGA_CLUB91_RGB\Fleet Awards\pouze znak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8616" y="5733256"/>
            <a:ext cx="1453864" cy="93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" name="Přímá spojnice 14"/>
          <p:cNvCxnSpPr/>
          <p:nvPr/>
        </p:nvCxnSpPr>
        <p:spPr>
          <a:xfrm flipV="1">
            <a:off x="338380" y="679487"/>
            <a:ext cx="8487739" cy="13209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Přímá spojnice 15"/>
          <p:cNvCxnSpPr/>
          <p:nvPr/>
        </p:nvCxnSpPr>
        <p:spPr>
          <a:xfrm flipH="1">
            <a:off x="338379" y="692696"/>
            <a:ext cx="2" cy="5773850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Přímá spojnice 16"/>
          <p:cNvCxnSpPr/>
          <p:nvPr/>
        </p:nvCxnSpPr>
        <p:spPr>
          <a:xfrm>
            <a:off x="8826121" y="679487"/>
            <a:ext cx="0" cy="4837745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Přímá spojnice 17"/>
          <p:cNvCxnSpPr/>
          <p:nvPr/>
        </p:nvCxnSpPr>
        <p:spPr>
          <a:xfrm flipV="1">
            <a:off x="338382" y="6459940"/>
            <a:ext cx="4243869" cy="6606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5943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46856" y="908721"/>
            <a:ext cx="8229600" cy="2664296"/>
          </a:xfrm>
        </p:spPr>
        <p:txBody>
          <a:bodyPr/>
          <a:lstStyle/>
          <a:p>
            <a:pPr marL="0" indent="0">
              <a:buNone/>
            </a:pPr>
            <a:r>
              <a:rPr lang="cs-CZ" b="1" dirty="0" smtClean="0"/>
              <a:t>Více informací a kompletní historie na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b="1" dirty="0" smtClean="0">
                <a:hlinkClick r:id="rId2"/>
              </a:rPr>
              <a:t>www.fleetawards.cz</a:t>
            </a:r>
            <a:endParaRPr lang="cs-CZ" b="1" dirty="0" smtClean="0"/>
          </a:p>
          <a:p>
            <a:pPr marL="0" indent="0">
              <a:buNone/>
            </a:pPr>
            <a:r>
              <a:rPr lang="cs-CZ" b="1" dirty="0" smtClean="0">
                <a:hlinkClick r:id="rId3"/>
              </a:rPr>
              <a:t>www.firemniautoroku.cz</a:t>
            </a:r>
            <a:endParaRPr lang="cs-CZ" b="1" dirty="0" smtClean="0"/>
          </a:p>
          <a:p>
            <a:pPr marL="0" indent="0">
              <a:buNone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1835696" y="116632"/>
            <a:ext cx="7246168" cy="365125"/>
          </a:xfrm>
        </p:spPr>
        <p:txBody>
          <a:bodyPr/>
          <a:lstStyle/>
          <a:p>
            <a:r>
              <a:rPr lang="cs-CZ" dirty="0" smtClean="0"/>
              <a:t>PREZENTACE ALD AUTOMOTIVE FLEET AWARDS 2017 A HANKOOK FIREMNÍ AUTO ROKU 2017   </a:t>
            </a:r>
            <a:fld id="{B454C4BB-DBE1-4A03-B8E7-A718A32B9F74}" type="slidenum">
              <a:rPr lang="cs-CZ" smtClean="0"/>
              <a:t>17</a:t>
            </a:fld>
            <a:r>
              <a:rPr lang="cs-CZ" dirty="0" smtClean="0"/>
              <a:t>/19</a:t>
            </a:r>
            <a:endParaRPr lang="cs-CZ" dirty="0"/>
          </a:p>
        </p:txBody>
      </p:sp>
      <p:pic>
        <p:nvPicPr>
          <p:cNvPr id="12" name="Picture 2" descr="S:\JOBS\LOGA_CLUB91_RGB\Firemní auto roku\FAR_vlny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5920452"/>
            <a:ext cx="2520280" cy="706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 descr="S:\JOBS\LOGA_CLUB91_RGB\Fleet Awards\pouze znak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8616" y="5733256"/>
            <a:ext cx="1453864" cy="93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" name="Přímá spojnice 14"/>
          <p:cNvCxnSpPr/>
          <p:nvPr/>
        </p:nvCxnSpPr>
        <p:spPr>
          <a:xfrm flipV="1">
            <a:off x="338380" y="679487"/>
            <a:ext cx="8487739" cy="13209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Přímá spojnice 15"/>
          <p:cNvCxnSpPr/>
          <p:nvPr/>
        </p:nvCxnSpPr>
        <p:spPr>
          <a:xfrm flipH="1">
            <a:off x="338379" y="692696"/>
            <a:ext cx="2" cy="5773850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Přímá spojnice 16"/>
          <p:cNvCxnSpPr/>
          <p:nvPr/>
        </p:nvCxnSpPr>
        <p:spPr>
          <a:xfrm>
            <a:off x="8826121" y="679487"/>
            <a:ext cx="0" cy="4837745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Přímá spojnice 17"/>
          <p:cNvCxnSpPr/>
          <p:nvPr/>
        </p:nvCxnSpPr>
        <p:spPr>
          <a:xfrm flipV="1">
            <a:off x="338382" y="6459940"/>
            <a:ext cx="4243869" cy="6606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2723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1835696" y="116632"/>
            <a:ext cx="7246168" cy="365125"/>
          </a:xfrm>
        </p:spPr>
        <p:txBody>
          <a:bodyPr/>
          <a:lstStyle/>
          <a:p>
            <a:r>
              <a:rPr lang="cs-CZ" dirty="0" smtClean="0"/>
              <a:t>PREZENTACE ALD AUTOMOTIVE FLEET AWARDS 2017 A HANKOOK FIREMNÍ AUTO ROKU 2017   </a:t>
            </a:r>
            <a:fld id="{B454C4BB-DBE1-4A03-B8E7-A718A32B9F74}" type="slidenum">
              <a:rPr lang="cs-CZ" smtClean="0"/>
              <a:t>18</a:t>
            </a:fld>
            <a:r>
              <a:rPr lang="cs-CZ" dirty="0" smtClean="0"/>
              <a:t>/19</a:t>
            </a:r>
            <a:endParaRPr lang="cs-CZ" dirty="0"/>
          </a:p>
        </p:txBody>
      </p:sp>
      <p:pic>
        <p:nvPicPr>
          <p:cNvPr id="13" name="Picture 2" descr="S:\JOBS\LOGA_CLUB91_RGB\Firemní auto roku\FAR_vln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5920452"/>
            <a:ext cx="2520280" cy="706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" descr="S:\JOBS\LOGA_CLUB91_RGB\Fleet Awards\pouze znak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8616" y="5733256"/>
            <a:ext cx="1453864" cy="93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6" name="Přímá spojnice 15"/>
          <p:cNvCxnSpPr/>
          <p:nvPr/>
        </p:nvCxnSpPr>
        <p:spPr>
          <a:xfrm flipV="1">
            <a:off x="338380" y="679487"/>
            <a:ext cx="8487739" cy="13209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Přímá spojnice 16"/>
          <p:cNvCxnSpPr/>
          <p:nvPr/>
        </p:nvCxnSpPr>
        <p:spPr>
          <a:xfrm flipH="1">
            <a:off x="338379" y="692696"/>
            <a:ext cx="2" cy="5773850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Přímá spojnice 17"/>
          <p:cNvCxnSpPr/>
          <p:nvPr/>
        </p:nvCxnSpPr>
        <p:spPr>
          <a:xfrm>
            <a:off x="8826121" y="679487"/>
            <a:ext cx="0" cy="4837745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Přímá spojnice 18"/>
          <p:cNvCxnSpPr/>
          <p:nvPr/>
        </p:nvCxnSpPr>
        <p:spPr>
          <a:xfrm flipV="1">
            <a:off x="338382" y="6459940"/>
            <a:ext cx="4243869" cy="6606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Obrázek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241" y="839874"/>
            <a:ext cx="8354015" cy="4677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791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036" y="1600200"/>
            <a:ext cx="8435280" cy="305293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cs-CZ" b="1" dirty="0" smtClean="0"/>
              <a:t>Zveme vás k účasti na</a:t>
            </a:r>
          </a:p>
          <a:p>
            <a:pPr marL="0" indent="0" algn="ctr">
              <a:buNone/>
            </a:pPr>
            <a:r>
              <a:rPr lang="cs-CZ" b="1" dirty="0" smtClean="0"/>
              <a:t>ALD Automotive Fleet Awards 2017</a:t>
            </a:r>
          </a:p>
          <a:p>
            <a:pPr marL="0" indent="0" algn="ctr">
              <a:buNone/>
            </a:pPr>
            <a:r>
              <a:rPr lang="cs-CZ" b="1" dirty="0" smtClean="0"/>
              <a:t>a Hankook Firemní auto roku 2017</a:t>
            </a:r>
          </a:p>
          <a:p>
            <a:pPr marL="0" indent="0" algn="ctr">
              <a:buNone/>
            </a:pPr>
            <a:endParaRPr lang="cs-CZ" b="1" dirty="0" smtClean="0"/>
          </a:p>
          <a:p>
            <a:pPr marL="0" indent="0" algn="ctr">
              <a:buNone/>
            </a:pPr>
            <a:r>
              <a:rPr lang="cs-CZ" b="1" dirty="0" smtClean="0"/>
              <a:t>Těšíme se na spolupráci!</a:t>
            </a:r>
            <a:endParaRPr lang="cs-CZ" b="1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1835696" y="116632"/>
            <a:ext cx="7246168" cy="365125"/>
          </a:xfrm>
        </p:spPr>
        <p:txBody>
          <a:bodyPr/>
          <a:lstStyle/>
          <a:p>
            <a:r>
              <a:rPr lang="cs-CZ" dirty="0" smtClean="0"/>
              <a:t>PREZENTACE ALD AUTOMOTIVE FLEET AWARDS 2017 A HANKOOK FIREMNÍ AUTO ROKU 2017   </a:t>
            </a:r>
            <a:fld id="{B454C4BB-DBE1-4A03-B8E7-A718A32B9F74}" type="slidenum">
              <a:rPr lang="cs-CZ" smtClean="0"/>
              <a:t>19</a:t>
            </a:fld>
            <a:r>
              <a:rPr lang="cs-CZ" dirty="0" smtClean="0"/>
              <a:t>/19</a:t>
            </a:r>
            <a:endParaRPr lang="cs-CZ" dirty="0"/>
          </a:p>
        </p:txBody>
      </p:sp>
      <p:pic>
        <p:nvPicPr>
          <p:cNvPr id="12" name="Picture 2" descr="S:\JOBS\LOGA_CLUB91_RGB\Firemní auto roku\FAR_vln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5920452"/>
            <a:ext cx="2520280" cy="706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 descr="S:\JOBS\LOGA_CLUB91_RGB\Fleet Awards\pouze znak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8616" y="5733256"/>
            <a:ext cx="1453864" cy="93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" name="Přímá spojnice 14"/>
          <p:cNvCxnSpPr/>
          <p:nvPr/>
        </p:nvCxnSpPr>
        <p:spPr>
          <a:xfrm flipV="1">
            <a:off x="338380" y="679487"/>
            <a:ext cx="8487739" cy="13209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Přímá spojnice 15"/>
          <p:cNvCxnSpPr/>
          <p:nvPr/>
        </p:nvCxnSpPr>
        <p:spPr>
          <a:xfrm flipH="1">
            <a:off x="338379" y="692696"/>
            <a:ext cx="2" cy="5773850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Přímá spojnice 16"/>
          <p:cNvCxnSpPr/>
          <p:nvPr/>
        </p:nvCxnSpPr>
        <p:spPr>
          <a:xfrm>
            <a:off x="8826121" y="679487"/>
            <a:ext cx="0" cy="4837745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Přímá spojnice 17"/>
          <p:cNvCxnSpPr/>
          <p:nvPr/>
        </p:nvCxnSpPr>
        <p:spPr>
          <a:xfrm flipV="1">
            <a:off x="338382" y="6459940"/>
            <a:ext cx="4243869" cy="6606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0890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886</TotalTime>
  <Words>748</Words>
  <Application>Microsoft Office PowerPoint</Application>
  <PresentationFormat>Předvádění na obrazovce (4:3)</PresentationFormat>
  <Paragraphs>116</Paragraphs>
  <Slides>19</Slides>
  <Notes>0</Notes>
  <HiddenSlides>0</HiddenSlides>
  <MMClips>0</MMClips>
  <ScaleCrop>false</ScaleCrop>
  <HeadingPairs>
    <vt:vector size="6" baseType="variant">
      <vt:variant>
        <vt:lpstr>Motiv</vt:lpstr>
      </vt:variant>
      <vt:variant>
        <vt:i4>1</vt:i4>
      </vt:variant>
      <vt:variant>
        <vt:lpstr>Vložené servery OLE</vt:lpstr>
      </vt:variant>
      <vt:variant>
        <vt:i4>1</vt:i4>
      </vt:variant>
      <vt:variant>
        <vt:lpstr>Nadpisy snímků</vt:lpstr>
      </vt:variant>
      <vt:variant>
        <vt:i4>19</vt:i4>
      </vt:variant>
    </vt:vector>
  </HeadingPairs>
  <TitlesOfParts>
    <vt:vector size="21" baseType="lpstr">
      <vt:lpstr>Motiv systému Office</vt:lpstr>
      <vt:lpstr>Dokument</vt:lpstr>
      <vt:lpstr>ALD Automotive Fleet Awards 2017 Hankook Firemní auto roku 2017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ALD Automotive Fleet Awards 2015 Hankook Firemní auto roku 2015</dc:title>
  <dc:creator>Michal Frýda</dc:creator>
  <cp:lastModifiedBy>Jan Fišar</cp:lastModifiedBy>
  <cp:revision>59</cp:revision>
  <dcterms:created xsi:type="dcterms:W3CDTF">2014-12-02T11:15:29Z</dcterms:created>
  <dcterms:modified xsi:type="dcterms:W3CDTF">2017-01-04T16:16:02Z</dcterms:modified>
</cp:coreProperties>
</file>