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7" r:id="rId19"/>
    <p:sldId id="275" r:id="rId2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14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3" autoAdjust="0"/>
    <p:restoredTop sz="94660"/>
  </p:normalViewPr>
  <p:slideViewPr>
    <p:cSldViewPr>
      <p:cViewPr>
        <p:scale>
          <a:sx n="80" d="100"/>
          <a:sy n="80" d="100"/>
        </p:scale>
        <p:origin x="-42" y="-6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42FDBB-7A9F-4935-B35A-7D070D5DC767}" type="datetimeFigureOut">
              <a:rPr lang="cs-CZ" smtClean="0"/>
              <a:t>5.1.2017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65EF2-7311-440A-AFF5-FB18B4F013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07123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8C4F-BEFF-4258-871B-53AE7E7F00D8}" type="datetimeFigureOut">
              <a:rPr lang="cs-CZ" smtClean="0"/>
              <a:t>5.1.2017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C4BB-DBE1-4A03-B8E7-A718A32B9F7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0234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8C4F-BEFF-4258-871B-53AE7E7F00D8}" type="datetimeFigureOut">
              <a:rPr lang="cs-CZ" smtClean="0"/>
              <a:t>5.1.2017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C4BB-DBE1-4A03-B8E7-A718A32B9F7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4051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8C4F-BEFF-4258-871B-53AE7E7F00D8}" type="datetimeFigureOut">
              <a:rPr lang="cs-CZ" smtClean="0"/>
              <a:t>5.1.2017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C4BB-DBE1-4A03-B8E7-A718A32B9F7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028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8C4F-BEFF-4258-871B-53AE7E7F00D8}" type="datetimeFigureOut">
              <a:rPr lang="cs-CZ" smtClean="0"/>
              <a:t>5.1.2017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C4BB-DBE1-4A03-B8E7-A718A32B9F7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1142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8C4F-BEFF-4258-871B-53AE7E7F00D8}" type="datetimeFigureOut">
              <a:rPr lang="cs-CZ" smtClean="0"/>
              <a:t>5.1.2017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C4BB-DBE1-4A03-B8E7-A718A32B9F7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92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8C4F-BEFF-4258-871B-53AE7E7F00D8}" type="datetimeFigureOut">
              <a:rPr lang="cs-CZ" smtClean="0"/>
              <a:t>5.1.2017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C4BB-DBE1-4A03-B8E7-A718A32B9F7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2941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8C4F-BEFF-4258-871B-53AE7E7F00D8}" type="datetimeFigureOut">
              <a:rPr lang="cs-CZ" smtClean="0"/>
              <a:t>5.1.2017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C4BB-DBE1-4A03-B8E7-A718A32B9F7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3755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8C4F-BEFF-4258-871B-53AE7E7F00D8}" type="datetimeFigureOut">
              <a:rPr lang="cs-CZ" smtClean="0"/>
              <a:t>5.1.2017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C4BB-DBE1-4A03-B8E7-A718A32B9F7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1025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8C4F-BEFF-4258-871B-53AE7E7F00D8}" type="datetimeFigureOut">
              <a:rPr lang="cs-CZ" smtClean="0"/>
              <a:t>5.1.2017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C4BB-DBE1-4A03-B8E7-A718A32B9F7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4675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8C4F-BEFF-4258-871B-53AE7E7F00D8}" type="datetimeFigureOut">
              <a:rPr lang="cs-CZ" smtClean="0"/>
              <a:t>5.1.2017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C4BB-DBE1-4A03-B8E7-A718A32B9F7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2467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8C4F-BEFF-4258-871B-53AE7E7F00D8}" type="datetimeFigureOut">
              <a:rPr lang="cs-CZ" smtClean="0"/>
              <a:t>5.1.2017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C4BB-DBE1-4A03-B8E7-A718A32B9F7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2589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F8C4F-BEFF-4258-871B-53AE7E7F00D8}" type="datetimeFigureOut">
              <a:rPr lang="cs-CZ" smtClean="0"/>
              <a:t>5.1.2017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4C4BB-DBE1-4A03-B8E7-A718A32B9F7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7163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package" Target="../embeddings/Dokument_aplikace_Microsoft_Word1.docx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3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17" Type="http://schemas.openxmlformats.org/officeDocument/2006/relationships/image" Target="../media/image23.jpeg"/><Relationship Id="rId2" Type="http://schemas.openxmlformats.org/officeDocument/2006/relationships/image" Target="../media/image10.jpeg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5" Type="http://schemas.openxmlformats.org/officeDocument/2006/relationships/image" Target="../media/image21.jpeg"/><Relationship Id="rId10" Type="http://schemas.openxmlformats.org/officeDocument/2006/relationships/image" Target="../media/image16.jpeg"/><Relationship Id="rId4" Type="http://schemas.openxmlformats.org/officeDocument/2006/relationships/image" Target="../media/image4.jpe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4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12" Type="http://schemas.openxmlformats.org/officeDocument/2006/relationships/image" Target="../media/image3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remniautoroku.cz/" TargetMode="External"/><Relationship Id="rId2" Type="http://schemas.openxmlformats.org/officeDocument/2006/relationships/hyperlink" Target="http://www.fleetawards.cz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908720"/>
            <a:ext cx="8856984" cy="2448272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The </a:t>
            </a:r>
            <a:r>
              <a:rPr lang="cs-CZ" sz="3600" b="1" dirty="0" smtClean="0"/>
              <a:t>2017 </a:t>
            </a:r>
            <a:r>
              <a:rPr lang="cs-CZ" sz="3600" b="1" dirty="0" smtClean="0"/>
              <a:t>ALD Automotive Fleet Awards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and</a:t>
            </a:r>
            <a:r>
              <a:rPr lang="cs-CZ" sz="3600" b="1" dirty="0" smtClean="0"/>
              <a:t/>
            </a:r>
            <a:br>
              <a:rPr lang="cs-CZ" sz="3600" b="1" dirty="0" smtClean="0"/>
            </a:br>
            <a:r>
              <a:rPr lang="en-US" sz="3600" b="1" dirty="0" smtClean="0"/>
              <a:t>The </a:t>
            </a:r>
            <a:r>
              <a:rPr lang="cs-CZ" sz="3600" b="1" dirty="0" smtClean="0"/>
              <a:t>2017 </a:t>
            </a:r>
            <a:r>
              <a:rPr lang="cs-CZ" sz="3600" b="1" dirty="0" smtClean="0"/>
              <a:t>Hankook Company Cars of the Year</a:t>
            </a:r>
            <a:endParaRPr lang="cs-CZ" sz="36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356992"/>
            <a:ext cx="6400800" cy="1752600"/>
          </a:xfrm>
        </p:spPr>
        <p:txBody>
          <a:bodyPr/>
          <a:lstStyle/>
          <a:p>
            <a:r>
              <a:rPr lang="cs-CZ" b="1" dirty="0" smtClean="0">
                <a:solidFill>
                  <a:schemeClr val="tx1"/>
                </a:solidFill>
              </a:rPr>
              <a:t>10</a:t>
            </a:r>
            <a:r>
              <a:rPr lang="cs-CZ" b="1" dirty="0" smtClean="0">
                <a:solidFill>
                  <a:schemeClr val="tx1"/>
                </a:solidFill>
              </a:rPr>
              <a:t>th </a:t>
            </a:r>
            <a:r>
              <a:rPr lang="cs-CZ" b="1" dirty="0" smtClean="0">
                <a:solidFill>
                  <a:schemeClr val="tx1"/>
                </a:solidFill>
              </a:rPr>
              <a:t>Edition</a:t>
            </a:r>
            <a:endParaRPr lang="cs-CZ" b="1" dirty="0">
              <a:solidFill>
                <a:schemeClr val="tx1"/>
              </a:solidFill>
            </a:endParaRP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973" y="4509120"/>
            <a:ext cx="2407280" cy="956894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751" y="4437112"/>
            <a:ext cx="2405269" cy="11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8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8077" y="1855365"/>
            <a:ext cx="8064364" cy="2221707"/>
          </a:xfrm>
        </p:spPr>
        <p:txBody>
          <a:bodyPr/>
          <a:lstStyle/>
          <a:p>
            <a:pPr marL="0" indent="0">
              <a:buNone/>
            </a:pPr>
            <a:r>
              <a:rPr lang="cs-CZ" b="1" dirty="0" err="1" smtClean="0"/>
              <a:t>What</a:t>
            </a:r>
            <a:r>
              <a:rPr lang="cs-CZ" b="1" dirty="0" smtClean="0"/>
              <a:t> </a:t>
            </a:r>
            <a:r>
              <a:rPr lang="cs-CZ" b="1" dirty="0" err="1" smtClean="0"/>
              <a:t>is</a:t>
            </a:r>
            <a:r>
              <a:rPr lang="cs-CZ" b="1" dirty="0" smtClean="0"/>
              <a:t> </a:t>
            </a:r>
            <a:r>
              <a:rPr lang="cs-CZ" b="1" dirty="0" err="1" smtClean="0"/>
              <a:t>it</a:t>
            </a:r>
            <a:r>
              <a:rPr lang="cs-CZ" b="1" dirty="0" smtClean="0"/>
              <a:t>...</a:t>
            </a:r>
          </a:p>
          <a:p>
            <a:pPr marL="0" indent="0">
              <a:buNone/>
            </a:pPr>
            <a:endParaRPr lang="cs-CZ" sz="1400" dirty="0"/>
          </a:p>
          <a:p>
            <a:pPr marL="0" indent="0">
              <a:buNone/>
            </a:pPr>
            <a:r>
              <a:rPr lang="cs-CZ" sz="2400" dirty="0" smtClean="0"/>
              <a:t>A nationwide contest whose aim is to </a:t>
            </a:r>
            <a:r>
              <a:rPr lang="en-US" sz="2400" dirty="0" smtClean="0"/>
              <a:t>acknowledge </a:t>
            </a:r>
            <a:r>
              <a:rPr lang="cs-CZ" sz="2400" dirty="0" smtClean="0"/>
              <a:t>and </a:t>
            </a:r>
            <a:r>
              <a:rPr lang="en-US" sz="2400" dirty="0" smtClean="0"/>
              <a:t>reward </a:t>
            </a:r>
            <a:r>
              <a:rPr lang="cs-CZ" sz="2400" dirty="0" smtClean="0"/>
              <a:t>excellent personalities, products and services in the sector of car fleet management.</a:t>
            </a:r>
            <a:endParaRPr lang="cs-CZ" sz="2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2017 </a:t>
            </a:r>
            <a:r>
              <a:rPr lang="cs-CZ" dirty="0"/>
              <a:t>ALD AUTOMOTIVE FLEET AWARDS &amp; HANKOOK COMPANY CAR OF THE YEAR PRESENTATION   </a:t>
            </a:r>
            <a:fld id="{B454C4BB-DBE1-4A03-B8E7-A718A32B9F74}" type="slidenum">
              <a:rPr lang="cs-CZ" smtClean="0"/>
              <a:t>2</a:t>
            </a:fld>
            <a:r>
              <a:rPr lang="cs-CZ" dirty="0" smtClean="0"/>
              <a:t>/19</a:t>
            </a:r>
            <a:endParaRPr lang="cs-CZ" dirty="0"/>
          </a:p>
        </p:txBody>
      </p:sp>
      <p:cxnSp>
        <p:nvCxnSpPr>
          <p:cNvPr id="7" name="Přímá spojnice 6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Přímá spojnice 5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Přímá spojnice 17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13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449" y="1451801"/>
            <a:ext cx="8229600" cy="30573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The </a:t>
            </a:r>
            <a:r>
              <a:rPr lang="cs-CZ" b="1" dirty="0" smtClean="0"/>
              <a:t>Fleet Awards (FA) include...</a:t>
            </a:r>
          </a:p>
          <a:p>
            <a:pPr marL="0" indent="0">
              <a:buNone/>
            </a:pPr>
            <a:endParaRPr lang="cs-CZ" sz="1400" b="1" dirty="0" smtClean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400" dirty="0" smtClean="0"/>
              <a:t>Company Car of the Year (CCY) in 9 categories </a:t>
            </a:r>
            <a:r>
              <a:rPr lang="en-US" sz="2400" dirty="0" smtClean="0"/>
              <a:t>as voted </a:t>
            </a:r>
            <a:r>
              <a:rPr lang="cs-CZ" sz="2400" dirty="0" smtClean="0"/>
              <a:t>by a jury consisting of 100 managers of 100 Czech companies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400" dirty="0" smtClean="0"/>
              <a:t>Company Car of the Year</a:t>
            </a:r>
            <a:r>
              <a:rPr lang="en-US" sz="2400" dirty="0" smtClean="0"/>
              <a:t> decided by </a:t>
            </a:r>
            <a:r>
              <a:rPr lang="cs-CZ" sz="2400" dirty="0" smtClean="0"/>
              <a:t>interne</a:t>
            </a:r>
            <a:r>
              <a:rPr lang="en-US" sz="2400" dirty="0" smtClean="0"/>
              <a:t>t voters</a:t>
            </a:r>
            <a:endParaRPr lang="cs-CZ" sz="2400" dirty="0" smtClean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400" dirty="0" smtClean="0"/>
              <a:t>Fleet Awards in 6 categories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T</a:t>
            </a:r>
            <a:r>
              <a:rPr lang="cs-CZ" sz="2400" dirty="0" smtClean="0"/>
              <a:t>he Fleet Manager of the Year (</a:t>
            </a:r>
            <a:r>
              <a:rPr lang="en-US" sz="2400" dirty="0" smtClean="0"/>
              <a:t>from the point of view of </a:t>
            </a:r>
            <a:r>
              <a:rPr lang="cs-CZ" sz="2400" dirty="0" smtClean="0"/>
              <a:t>fleet operator and fleet supplier)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2017 </a:t>
            </a:r>
            <a:r>
              <a:rPr lang="cs-CZ" dirty="0"/>
              <a:t>ALD AUTOMOTIVE FLEET AWARDS &amp; HANKOOK COMPANY CAR OF THE YEAR PRESENTATION   </a:t>
            </a:r>
            <a:fld id="{B454C4BB-DBE1-4A03-B8E7-A718A32B9F74}" type="slidenum">
              <a:rPr lang="cs-CZ" smtClean="0"/>
              <a:t>3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5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Přímá spojnice 9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11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12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23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46856" y="966871"/>
            <a:ext cx="8229600" cy="495358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800" b="1" dirty="0"/>
              <a:t>V</a:t>
            </a:r>
            <a:r>
              <a:rPr lang="cs-CZ" sz="3800" b="1" dirty="0" smtClean="0"/>
              <a:t>ot</a:t>
            </a:r>
            <a:r>
              <a:rPr lang="en-US" sz="3800" b="1" dirty="0" err="1" smtClean="0"/>
              <a:t>ing</a:t>
            </a:r>
            <a:r>
              <a:rPr lang="en-US" sz="3800" b="1" dirty="0" smtClean="0"/>
              <a:t> systems</a:t>
            </a:r>
            <a:endParaRPr lang="cs-CZ" sz="3800" b="1" dirty="0" smtClean="0"/>
          </a:p>
          <a:p>
            <a:pPr marL="0" indent="0">
              <a:buNone/>
            </a:pPr>
            <a:endParaRPr lang="cs-CZ" sz="1600" b="1" dirty="0" smtClean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800" dirty="0" smtClean="0"/>
              <a:t>100 managers of 100 Czech companies vote </a:t>
            </a:r>
            <a:r>
              <a:rPr lang="en-US" sz="2800" dirty="0" smtClean="0"/>
              <a:t>for the </a:t>
            </a:r>
            <a:r>
              <a:rPr lang="cs-CZ" sz="2800" dirty="0" smtClean="0"/>
              <a:t>Hankook Company Car of the Year in the main category; the jury is nominated by the editor-in-chief of FLEET magazine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800" dirty="0" smtClean="0"/>
              <a:t>Internet vot</a:t>
            </a:r>
            <a:r>
              <a:rPr lang="en-US" sz="2800" dirty="0" err="1" smtClean="0"/>
              <a:t>ing</a:t>
            </a:r>
            <a:r>
              <a:rPr lang="en-US" sz="2800" dirty="0" smtClean="0"/>
              <a:t> for the</a:t>
            </a:r>
            <a:r>
              <a:rPr lang="cs-CZ" sz="2800" dirty="0" smtClean="0"/>
              <a:t> Hankook Company Car of the Year supported by media Partners and participating Companies (Partners) is open to the public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en-US" sz="2800" dirty="0" smtClean="0"/>
              <a:t>The </a:t>
            </a:r>
            <a:r>
              <a:rPr lang="cs-CZ" sz="2800" dirty="0" smtClean="0"/>
              <a:t>Fleet Awards in other categories </a:t>
            </a:r>
            <a:r>
              <a:rPr lang="en-US" sz="2800" dirty="0" smtClean="0"/>
              <a:t>are decided </a:t>
            </a:r>
            <a:r>
              <a:rPr lang="cs-CZ" sz="2800" dirty="0" smtClean="0"/>
              <a:t>by a panel of experts consisting of 10 members</a:t>
            </a:r>
          </a:p>
          <a:p>
            <a:pPr marL="0" indent="0">
              <a:buNone/>
            </a:pPr>
            <a:endParaRPr lang="cs-CZ" sz="2800" dirty="0" smtClean="0"/>
          </a:p>
          <a:p>
            <a:pPr marL="0" indent="0">
              <a:buNone/>
            </a:pPr>
            <a:endParaRPr lang="cs-CZ" sz="2800" dirty="0" smtClean="0"/>
          </a:p>
          <a:p>
            <a:pPr marL="0" indent="0">
              <a:buNone/>
            </a:pPr>
            <a:endParaRPr lang="cs-CZ" sz="2800" dirty="0" smtClean="0"/>
          </a:p>
          <a:p>
            <a:pPr marL="0" indent="0">
              <a:buNone/>
            </a:pPr>
            <a:r>
              <a:rPr lang="cs-CZ" sz="1800" i="1" dirty="0" smtClean="0"/>
              <a:t>For more information please </a:t>
            </a:r>
            <a:r>
              <a:rPr lang="en-US" sz="1800" i="1" dirty="0" smtClean="0"/>
              <a:t>refer to </a:t>
            </a:r>
            <a:r>
              <a:rPr lang="cs-CZ" sz="1800" i="1" dirty="0" smtClean="0"/>
              <a:t>the General Terms </a:t>
            </a:r>
            <a:r>
              <a:rPr lang="en-US" sz="1800" i="1" dirty="0" smtClean="0"/>
              <a:t>at</a:t>
            </a:r>
            <a:endParaRPr lang="cs-CZ" sz="1800" i="1" dirty="0" smtClean="0"/>
          </a:p>
          <a:p>
            <a:pPr marL="0" indent="0">
              <a:buNone/>
            </a:pPr>
            <a:r>
              <a:rPr lang="cs-CZ" sz="1800" i="1" dirty="0" smtClean="0"/>
              <a:t>http://www.fleetawards.cz/organizace/vseobecne-podminky/</a:t>
            </a:r>
            <a:endParaRPr lang="cs-CZ" sz="1800" i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2017 </a:t>
            </a:r>
            <a:r>
              <a:rPr lang="cs-CZ" dirty="0"/>
              <a:t>ALD AUTOMOTIVE FLEET AWARDS &amp; HANKOOK COMPANY CAR OF THE YEAR PRESENTATION   </a:t>
            </a:r>
            <a:fld id="{B454C4BB-DBE1-4A03-B8E7-A718A32B9F74}" type="slidenum">
              <a:rPr lang="cs-CZ" smtClean="0"/>
              <a:t>4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12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Přímá spojnice 14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774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4905" y="971202"/>
            <a:ext cx="8149544" cy="5292973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cs-CZ" sz="8000" b="1" dirty="0" smtClean="0"/>
              <a:t>2017 </a:t>
            </a:r>
            <a:r>
              <a:rPr lang="cs-CZ" sz="8000" b="1" dirty="0" smtClean="0"/>
              <a:t>Time Schedule</a:t>
            </a:r>
          </a:p>
          <a:p>
            <a:pPr marL="0" indent="0">
              <a:buNone/>
            </a:pPr>
            <a:endParaRPr lang="cs-CZ" sz="6000" b="1" dirty="0" smtClean="0"/>
          </a:p>
          <a:p>
            <a:pPr marL="0" indent="0">
              <a:buNone/>
            </a:pPr>
            <a:r>
              <a:rPr lang="cs-CZ" sz="5300" dirty="0" smtClean="0"/>
              <a:t>    1. 3. </a:t>
            </a:r>
            <a:r>
              <a:rPr lang="cs-CZ" sz="5300" dirty="0" smtClean="0"/>
              <a:t>2017</a:t>
            </a:r>
            <a:r>
              <a:rPr lang="cs-CZ" sz="5300" dirty="0" smtClean="0"/>
              <a:t>	</a:t>
            </a:r>
            <a:r>
              <a:rPr lang="cs-CZ" sz="5300" dirty="0" err="1" smtClean="0"/>
              <a:t>Official</a:t>
            </a:r>
            <a:r>
              <a:rPr lang="cs-CZ" sz="5300" dirty="0" smtClean="0"/>
              <a:t> </a:t>
            </a:r>
            <a:r>
              <a:rPr lang="cs-CZ" sz="5300" dirty="0" err="1" smtClean="0"/>
              <a:t>launch</a:t>
            </a:r>
            <a:r>
              <a:rPr lang="cs-CZ" sz="5300" dirty="0" smtClean="0"/>
              <a:t>, </a:t>
            </a:r>
            <a:r>
              <a:rPr lang="cs-CZ" sz="5300" dirty="0" err="1" smtClean="0"/>
              <a:t>nomination</a:t>
            </a:r>
            <a:r>
              <a:rPr lang="cs-CZ" sz="5300" dirty="0" smtClean="0"/>
              <a:t> </a:t>
            </a:r>
            <a:r>
              <a:rPr lang="cs-CZ" sz="5300" dirty="0" err="1" smtClean="0"/>
              <a:t>form</a:t>
            </a:r>
            <a:r>
              <a:rPr lang="cs-CZ" sz="5300" dirty="0" smtClean="0"/>
              <a:t> </a:t>
            </a:r>
            <a:r>
              <a:rPr lang="cs-CZ" sz="5300" dirty="0" err="1" smtClean="0"/>
              <a:t>for</a:t>
            </a:r>
            <a:r>
              <a:rPr lang="cs-CZ" sz="5300" dirty="0" smtClean="0"/>
              <a:t> Fleet Awards 			</a:t>
            </a:r>
            <a:r>
              <a:rPr lang="cs-CZ" sz="5300" dirty="0" err="1" smtClean="0"/>
              <a:t>available</a:t>
            </a:r>
            <a:endParaRPr lang="cs-CZ" sz="5300" dirty="0" smtClean="0"/>
          </a:p>
          <a:p>
            <a:pPr marL="0" indent="0">
              <a:buNone/>
            </a:pPr>
            <a:r>
              <a:rPr lang="cs-CZ" sz="5300" dirty="0" smtClean="0"/>
              <a:t>  31. 3. </a:t>
            </a:r>
            <a:r>
              <a:rPr lang="cs-CZ" sz="5300" dirty="0" smtClean="0"/>
              <a:t>2017</a:t>
            </a:r>
            <a:r>
              <a:rPr lang="cs-CZ" sz="5300" dirty="0" smtClean="0"/>
              <a:t>	Nomination deadline </a:t>
            </a:r>
            <a:r>
              <a:rPr lang="cs-CZ" sz="5300" dirty="0" err="1" smtClean="0"/>
              <a:t>for</a:t>
            </a:r>
            <a:r>
              <a:rPr lang="cs-CZ" sz="5300" dirty="0" smtClean="0"/>
              <a:t> </a:t>
            </a:r>
            <a:r>
              <a:rPr lang="cs-CZ" sz="5300" dirty="0" smtClean="0"/>
              <a:t>2017 </a:t>
            </a:r>
            <a:r>
              <a:rPr lang="cs-CZ" sz="5300" dirty="0" smtClean="0"/>
              <a:t>C</a:t>
            </a:r>
            <a:r>
              <a:rPr lang="en-US" sz="5300" dirty="0" err="1" smtClean="0"/>
              <a:t>ompany</a:t>
            </a:r>
            <a:r>
              <a:rPr lang="en-US" sz="5300" dirty="0" smtClean="0"/>
              <a:t> </a:t>
            </a:r>
            <a:r>
              <a:rPr lang="cs-CZ" sz="5300" dirty="0" smtClean="0"/>
              <a:t>C</a:t>
            </a:r>
            <a:r>
              <a:rPr lang="en-US" sz="5300" dirty="0" err="1" smtClean="0"/>
              <a:t>ar</a:t>
            </a:r>
            <a:r>
              <a:rPr lang="en-US" sz="5300" dirty="0" smtClean="0"/>
              <a:t> of the </a:t>
            </a:r>
            <a:r>
              <a:rPr lang="cs-CZ" sz="5300" dirty="0" smtClean="0"/>
              <a:t>Y</a:t>
            </a:r>
            <a:r>
              <a:rPr lang="en-US" sz="5300" dirty="0" smtClean="0"/>
              <a:t>ear</a:t>
            </a:r>
            <a:endParaRPr lang="cs-CZ" sz="5300" dirty="0" smtClean="0"/>
          </a:p>
          <a:p>
            <a:pPr marL="0" indent="0">
              <a:buNone/>
            </a:pPr>
            <a:r>
              <a:rPr lang="cs-CZ" sz="5300" dirty="0" smtClean="0"/>
              <a:t>  14. 4. </a:t>
            </a:r>
            <a:r>
              <a:rPr lang="cs-CZ" sz="5300" dirty="0" smtClean="0"/>
              <a:t>2017</a:t>
            </a:r>
            <a:r>
              <a:rPr lang="cs-CZ" sz="5300" dirty="0" smtClean="0"/>
              <a:t>	Deadline for information file submission to the </a:t>
            </a:r>
            <a:r>
              <a:rPr lang="en-US" sz="5300" dirty="0" smtClean="0"/>
              <a:t>“</a:t>
            </a:r>
            <a:r>
              <a:rPr lang="cs-CZ" sz="5300" dirty="0" smtClean="0"/>
              <a:t>100 		jury</a:t>
            </a:r>
            <a:r>
              <a:rPr lang="en-US" sz="5300" dirty="0" smtClean="0"/>
              <a:t>”</a:t>
            </a:r>
            <a:r>
              <a:rPr lang="cs-CZ" sz="5300" dirty="0" smtClean="0"/>
              <a:t> members</a:t>
            </a:r>
          </a:p>
          <a:p>
            <a:pPr marL="0" indent="0">
              <a:buNone/>
            </a:pPr>
            <a:r>
              <a:rPr lang="cs-CZ" sz="5300" dirty="0" smtClean="0"/>
              <a:t>  </a:t>
            </a:r>
            <a:r>
              <a:rPr lang="cs-CZ" sz="5300" dirty="0" smtClean="0"/>
              <a:t>20. </a:t>
            </a:r>
            <a:r>
              <a:rPr lang="cs-CZ" sz="5300" dirty="0" smtClean="0"/>
              <a:t>4. </a:t>
            </a:r>
            <a:r>
              <a:rPr lang="cs-CZ" sz="5300" dirty="0" smtClean="0"/>
              <a:t>2017</a:t>
            </a:r>
            <a:r>
              <a:rPr lang="cs-CZ" sz="5300" dirty="0" smtClean="0"/>
              <a:t>	</a:t>
            </a:r>
            <a:r>
              <a:rPr lang="en-US" sz="5300" dirty="0" smtClean="0"/>
              <a:t>Fleet Day - </a:t>
            </a:r>
            <a:r>
              <a:rPr lang="cs-CZ" sz="5300" dirty="0" smtClean="0"/>
              <a:t>Brno</a:t>
            </a:r>
          </a:p>
          <a:p>
            <a:pPr marL="0" indent="0">
              <a:buNone/>
            </a:pPr>
            <a:r>
              <a:rPr lang="cs-CZ" sz="5300" dirty="0" smtClean="0"/>
              <a:t>  </a:t>
            </a:r>
            <a:r>
              <a:rPr lang="cs-CZ" sz="5300" dirty="0" smtClean="0"/>
              <a:t>15</a:t>
            </a:r>
            <a:r>
              <a:rPr lang="cs-CZ" sz="5300" dirty="0" smtClean="0"/>
              <a:t>. </a:t>
            </a:r>
            <a:r>
              <a:rPr lang="cs-CZ" sz="5300" dirty="0"/>
              <a:t>6</a:t>
            </a:r>
            <a:r>
              <a:rPr lang="cs-CZ" sz="5300" dirty="0" smtClean="0"/>
              <a:t>. 2017</a:t>
            </a:r>
            <a:r>
              <a:rPr lang="cs-CZ" sz="5300" dirty="0" smtClean="0"/>
              <a:t>	</a:t>
            </a:r>
            <a:r>
              <a:rPr lang="en-US" sz="5300" dirty="0" smtClean="0"/>
              <a:t>Fleet </a:t>
            </a:r>
            <a:r>
              <a:rPr lang="en-US" sz="5300" dirty="0"/>
              <a:t>Day</a:t>
            </a:r>
            <a:r>
              <a:rPr lang="cs-CZ" sz="5300" dirty="0" smtClean="0"/>
              <a:t> </a:t>
            </a:r>
            <a:r>
              <a:rPr lang="en-US" sz="5300" dirty="0" smtClean="0"/>
              <a:t>- </a:t>
            </a:r>
            <a:r>
              <a:rPr lang="cs-CZ" sz="5300" dirty="0" smtClean="0"/>
              <a:t>Most</a:t>
            </a:r>
          </a:p>
          <a:p>
            <a:pPr marL="0" indent="0">
              <a:buNone/>
            </a:pPr>
            <a:r>
              <a:rPr lang="cs-CZ" sz="5300" dirty="0" smtClean="0"/>
              <a:t>  </a:t>
            </a:r>
            <a:r>
              <a:rPr lang="cs-CZ" sz="5300" dirty="0" smtClean="0"/>
              <a:t>14</a:t>
            </a:r>
            <a:r>
              <a:rPr lang="cs-CZ" sz="5300" dirty="0" smtClean="0"/>
              <a:t>. </a:t>
            </a:r>
            <a:r>
              <a:rPr lang="cs-CZ" sz="5300" dirty="0"/>
              <a:t>9</a:t>
            </a:r>
            <a:r>
              <a:rPr lang="cs-CZ" sz="5300" dirty="0" smtClean="0"/>
              <a:t>. 2017</a:t>
            </a:r>
            <a:r>
              <a:rPr lang="cs-CZ" sz="5300" dirty="0" smtClean="0"/>
              <a:t>	</a:t>
            </a:r>
            <a:r>
              <a:rPr lang="en-US" sz="5300" dirty="0" smtClean="0"/>
              <a:t>Fleet </a:t>
            </a:r>
            <a:r>
              <a:rPr lang="en-US" sz="5300" dirty="0"/>
              <a:t>Day </a:t>
            </a:r>
            <a:r>
              <a:rPr lang="en-US" sz="5300" dirty="0" smtClean="0"/>
              <a:t>- </a:t>
            </a:r>
            <a:r>
              <a:rPr lang="cs-CZ" sz="5300" dirty="0" smtClean="0"/>
              <a:t>Pardubice</a:t>
            </a:r>
            <a:endParaRPr lang="cs-CZ" sz="5300" dirty="0" smtClean="0"/>
          </a:p>
          <a:p>
            <a:pPr marL="0" indent="0">
              <a:buNone/>
            </a:pPr>
            <a:r>
              <a:rPr lang="cs-CZ" sz="5300" dirty="0" smtClean="0"/>
              <a:t>  </a:t>
            </a:r>
            <a:r>
              <a:rPr lang="cs-CZ" sz="5300" dirty="0" smtClean="0"/>
              <a:t>22. </a:t>
            </a:r>
            <a:r>
              <a:rPr lang="cs-CZ" sz="5300" dirty="0" smtClean="0"/>
              <a:t>9. </a:t>
            </a:r>
            <a:r>
              <a:rPr lang="cs-CZ" sz="5300" dirty="0" smtClean="0"/>
              <a:t>2017</a:t>
            </a:r>
            <a:r>
              <a:rPr lang="cs-CZ" sz="5300" dirty="0" smtClean="0"/>
              <a:t>	</a:t>
            </a:r>
            <a:r>
              <a:rPr lang="cs-CZ" sz="5300" dirty="0" err="1" smtClean="0"/>
              <a:t>Nomination</a:t>
            </a:r>
            <a:r>
              <a:rPr lang="cs-CZ" sz="5300" dirty="0" smtClean="0"/>
              <a:t> </a:t>
            </a:r>
            <a:r>
              <a:rPr lang="cs-CZ" sz="5300" dirty="0" err="1"/>
              <a:t>deadline</a:t>
            </a:r>
            <a:r>
              <a:rPr lang="cs-CZ" sz="5300" dirty="0"/>
              <a:t> </a:t>
            </a:r>
            <a:r>
              <a:rPr lang="cs-CZ" sz="5300" dirty="0" err="1"/>
              <a:t>for</a:t>
            </a:r>
            <a:r>
              <a:rPr lang="cs-CZ" sz="5300" dirty="0"/>
              <a:t> 2016 F</a:t>
            </a:r>
            <a:r>
              <a:rPr lang="en-US" sz="5300" dirty="0" err="1"/>
              <a:t>leet</a:t>
            </a:r>
            <a:r>
              <a:rPr lang="en-US" sz="5300" dirty="0"/>
              <a:t> </a:t>
            </a:r>
            <a:r>
              <a:rPr lang="cs-CZ" sz="5300" dirty="0"/>
              <a:t>A</a:t>
            </a:r>
            <a:r>
              <a:rPr lang="en-US" sz="5300" dirty="0" smtClean="0"/>
              <a:t>wards</a:t>
            </a:r>
            <a:endParaRPr lang="cs-CZ" sz="5300" dirty="0" smtClean="0"/>
          </a:p>
          <a:p>
            <a:pPr marL="0" indent="0">
              <a:buNone/>
            </a:pPr>
            <a:r>
              <a:rPr lang="cs-CZ" sz="5300" dirty="0" smtClean="0"/>
              <a:t>  25. </a:t>
            </a:r>
            <a:r>
              <a:rPr lang="cs-CZ" sz="5300" dirty="0" smtClean="0"/>
              <a:t>9. </a:t>
            </a:r>
            <a:r>
              <a:rPr lang="cs-CZ" sz="5300" dirty="0" smtClean="0"/>
              <a:t>2017</a:t>
            </a:r>
            <a:r>
              <a:rPr lang="cs-CZ" sz="5300" dirty="0" smtClean="0"/>
              <a:t>	</a:t>
            </a:r>
            <a:r>
              <a:rPr lang="cs-CZ" sz="5300" dirty="0" err="1" smtClean="0"/>
              <a:t>Deadline</a:t>
            </a:r>
            <a:r>
              <a:rPr lang="cs-CZ" sz="5300" dirty="0" smtClean="0"/>
              <a:t> </a:t>
            </a:r>
            <a:r>
              <a:rPr lang="cs-CZ" sz="5300" dirty="0" err="1" smtClean="0"/>
              <a:t>for</a:t>
            </a:r>
            <a:r>
              <a:rPr lang="cs-CZ" sz="5300" dirty="0" smtClean="0"/>
              <a:t> </a:t>
            </a:r>
            <a:r>
              <a:rPr lang="cs-CZ" sz="5300" dirty="0" err="1" smtClean="0"/>
              <a:t>results</a:t>
            </a:r>
            <a:r>
              <a:rPr lang="cs-CZ" sz="5300" dirty="0" smtClean="0"/>
              <a:t> </a:t>
            </a:r>
            <a:r>
              <a:rPr lang="cs-CZ" sz="5300" dirty="0" err="1" smtClean="0"/>
              <a:t>from</a:t>
            </a:r>
            <a:r>
              <a:rPr lang="cs-CZ" sz="5300" dirty="0" smtClean="0"/>
              <a:t> </a:t>
            </a:r>
            <a:r>
              <a:rPr lang="en-US" sz="5300" dirty="0" smtClean="0"/>
              <a:t>“</a:t>
            </a:r>
            <a:r>
              <a:rPr lang="cs-CZ" sz="5300" dirty="0" smtClean="0"/>
              <a:t>100 jury</a:t>
            </a:r>
            <a:r>
              <a:rPr lang="en-US" sz="5300" dirty="0"/>
              <a:t>”</a:t>
            </a:r>
            <a:r>
              <a:rPr lang="cs-CZ" sz="5300" dirty="0"/>
              <a:t> </a:t>
            </a:r>
            <a:r>
              <a:rPr lang="cs-CZ" sz="5300" dirty="0" err="1" smtClean="0"/>
              <a:t>members</a:t>
            </a:r>
            <a:r>
              <a:rPr lang="cs-CZ" sz="5300" dirty="0" smtClean="0"/>
              <a:t> </a:t>
            </a:r>
            <a:endParaRPr lang="cs-CZ" sz="5300" dirty="0" smtClean="0"/>
          </a:p>
          <a:p>
            <a:pPr marL="0" indent="0">
              <a:buNone/>
            </a:pPr>
            <a:r>
              <a:rPr lang="cs-CZ" sz="5300" dirty="0" smtClean="0"/>
              <a:t>  27. 9. </a:t>
            </a:r>
            <a:r>
              <a:rPr lang="cs-CZ" sz="5300" dirty="0" smtClean="0"/>
              <a:t>2017</a:t>
            </a:r>
            <a:r>
              <a:rPr lang="cs-CZ" sz="5300" dirty="0" smtClean="0"/>
              <a:t>	</a:t>
            </a:r>
            <a:r>
              <a:rPr lang="en-US" sz="5300" dirty="0" smtClean="0"/>
              <a:t>“</a:t>
            </a:r>
            <a:r>
              <a:rPr lang="cs-CZ" sz="5300" dirty="0"/>
              <a:t>10 jury</a:t>
            </a:r>
            <a:r>
              <a:rPr lang="en-US" sz="5300" dirty="0"/>
              <a:t>”</a:t>
            </a:r>
            <a:r>
              <a:rPr lang="cs-CZ" sz="5300" dirty="0"/>
              <a:t> meeting, </a:t>
            </a:r>
            <a:r>
              <a:rPr lang="cs-CZ" sz="5300" dirty="0" err="1"/>
              <a:t>presentation</a:t>
            </a:r>
            <a:r>
              <a:rPr lang="cs-CZ" sz="5300" dirty="0"/>
              <a:t> </a:t>
            </a:r>
            <a:r>
              <a:rPr lang="cs-CZ" sz="5300" dirty="0" err="1"/>
              <a:t>of</a:t>
            </a:r>
            <a:r>
              <a:rPr lang="cs-CZ" sz="5300" dirty="0"/>
              <a:t> </a:t>
            </a:r>
            <a:r>
              <a:rPr lang="cs-CZ" sz="5300" dirty="0" err="1"/>
              <a:t>nominations</a:t>
            </a:r>
            <a:r>
              <a:rPr lang="cs-CZ" sz="5300" dirty="0"/>
              <a:t> (Pra</a:t>
            </a:r>
            <a:r>
              <a:rPr lang="en-US" sz="5300" dirty="0" err="1"/>
              <a:t>gue</a:t>
            </a:r>
            <a:r>
              <a:rPr lang="cs-CZ" sz="5300" dirty="0"/>
              <a:t>)</a:t>
            </a:r>
            <a:endParaRPr lang="cs-CZ" sz="5300" dirty="0" smtClean="0"/>
          </a:p>
          <a:p>
            <a:pPr marL="0" indent="0">
              <a:buNone/>
            </a:pPr>
            <a:r>
              <a:rPr lang="cs-CZ" sz="5300" dirty="0" smtClean="0"/>
              <a:t>19</a:t>
            </a:r>
            <a:r>
              <a:rPr lang="cs-CZ" sz="5300" dirty="0" smtClean="0"/>
              <a:t>. </a:t>
            </a:r>
            <a:r>
              <a:rPr lang="cs-CZ" sz="5300" dirty="0" smtClean="0"/>
              <a:t>10. </a:t>
            </a:r>
            <a:r>
              <a:rPr lang="cs-CZ" sz="5300" dirty="0" smtClean="0"/>
              <a:t>2017</a:t>
            </a:r>
            <a:r>
              <a:rPr lang="cs-CZ" sz="5300" dirty="0" smtClean="0"/>
              <a:t>	Prize giving Ceremony, gala dinner (Pra</a:t>
            </a:r>
            <a:r>
              <a:rPr lang="en-US" sz="5300" dirty="0" err="1" smtClean="0"/>
              <a:t>gue</a:t>
            </a:r>
            <a:r>
              <a:rPr lang="cs-CZ" sz="5300" dirty="0" smtClean="0"/>
              <a:t>)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2017 </a:t>
            </a:r>
            <a:r>
              <a:rPr lang="cs-CZ" dirty="0"/>
              <a:t>ALD AUTOMOTIVE FLEET AWARDS &amp; HANKOOK COMPANY CAR OF THE YEAR PRESENTATION   </a:t>
            </a:r>
            <a:fld id="{B454C4BB-DBE1-4A03-B8E7-A718A32B9F74}" type="slidenum">
              <a:rPr lang="cs-CZ" smtClean="0"/>
              <a:t>5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12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Přímá spojnice 10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nice 18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bdélník 1"/>
          <p:cNvSpPr/>
          <p:nvPr/>
        </p:nvSpPr>
        <p:spPr>
          <a:xfrm>
            <a:off x="9032875" y="2812068"/>
            <a:ext cx="2286000" cy="33547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5300" dirty="0">
                <a:solidFill>
                  <a:prstClr val="black"/>
                </a:solidFill>
              </a:rPr>
              <a:t>Fleet Day - </a:t>
            </a:r>
            <a:r>
              <a:rPr lang="cs-CZ" sz="5300" dirty="0">
                <a:solidFill>
                  <a:prstClr val="black"/>
                </a:solidFill>
              </a:rPr>
              <a:t>Staré Město</a:t>
            </a:r>
          </a:p>
        </p:txBody>
      </p:sp>
    </p:spTree>
    <p:extLst>
      <p:ext uri="{BB962C8B-B14F-4D97-AF65-F5344CB8AC3E}">
        <p14:creationId xmlns:p14="http://schemas.microsoft.com/office/powerpoint/2010/main" val="271001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6381" y="937295"/>
            <a:ext cx="8229600" cy="46085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 smtClean="0"/>
              <a:t>2017 </a:t>
            </a:r>
            <a:r>
              <a:rPr lang="en-US" b="1" dirty="0" smtClean="0"/>
              <a:t>Fleet Days</a:t>
            </a:r>
            <a:r>
              <a:rPr lang="cs-CZ" b="1" dirty="0" smtClean="0"/>
              <a:t>: Overview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1400" i="1" dirty="0" smtClean="0"/>
              <a:t>For more information on </a:t>
            </a:r>
            <a:r>
              <a:rPr lang="en-US" sz="1400" i="1" dirty="0" smtClean="0"/>
              <a:t>event </a:t>
            </a:r>
            <a:r>
              <a:rPr lang="cs-CZ" sz="1400" i="1" dirty="0" smtClean="0"/>
              <a:t>venues please </a:t>
            </a:r>
            <a:r>
              <a:rPr lang="en-US" sz="1400" i="1" dirty="0" smtClean="0"/>
              <a:t>refer to the</a:t>
            </a:r>
            <a:r>
              <a:rPr lang="cs-CZ" sz="1400" i="1" dirty="0" smtClean="0"/>
              <a:t> </a:t>
            </a:r>
            <a:r>
              <a:rPr lang="cs-CZ" sz="1400" i="1" dirty="0" smtClean="0"/>
              <a:t>2017 </a:t>
            </a:r>
            <a:r>
              <a:rPr lang="cs-CZ" sz="1400" i="1" dirty="0" smtClean="0"/>
              <a:t>Tour de Fleet presentation.</a:t>
            </a:r>
            <a:endParaRPr lang="cs-CZ" sz="1400" i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2017 </a:t>
            </a:r>
            <a:r>
              <a:rPr lang="cs-CZ" dirty="0"/>
              <a:t>ALD AUTOMOTIVE FLEET AWARDS &amp; HANKOOK COMPANY CAR OF THE YEAR PRESENTATION   </a:t>
            </a:r>
            <a:fld id="{B454C4BB-DBE1-4A03-B8E7-A718A32B9F74}" type="slidenum">
              <a:rPr lang="cs-CZ" smtClean="0"/>
              <a:t>6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13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Přímá spojnice 15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nice 18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7607789"/>
              </p:ext>
            </p:extLst>
          </p:nvPr>
        </p:nvGraphicFramePr>
        <p:xfrm>
          <a:off x="491263" y="2054033"/>
          <a:ext cx="8181975" cy="305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Dokument" r:id="rId5" imgW="8226466" imgH="3068435" progId="Word.Document.12">
                  <p:embed/>
                </p:oleObj>
              </mc:Choice>
              <mc:Fallback>
                <p:oleObj name="Dokument" r:id="rId5" imgW="8226466" imgH="3068435" progId="Word.Document.12">
                  <p:embed/>
                  <p:pic>
                    <p:nvPicPr>
                      <p:cNvPr id="0" name="Obj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263" y="2054033"/>
                        <a:ext cx="8181975" cy="305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949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107" y="933003"/>
            <a:ext cx="8229600" cy="534069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3500" b="1" dirty="0" smtClean="0"/>
              <a:t>2017 </a:t>
            </a:r>
            <a:r>
              <a:rPr lang="cs-CZ" sz="3500" b="1" dirty="0" smtClean="0"/>
              <a:t>Test </a:t>
            </a:r>
            <a:r>
              <a:rPr lang="cs-CZ" sz="3500" b="1" dirty="0" err="1" smtClean="0"/>
              <a:t>Events</a:t>
            </a:r>
            <a:r>
              <a:rPr lang="cs-CZ" sz="3500" b="1" dirty="0" smtClean="0"/>
              <a:t>: Map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sz="1500" i="1" dirty="0" smtClean="0"/>
              <a:t>Subject to change </a:t>
            </a:r>
            <a:r>
              <a:rPr lang="en-US" sz="1500" i="1" dirty="0" smtClean="0"/>
              <a:t>due to </a:t>
            </a:r>
            <a:r>
              <a:rPr lang="cs-CZ" sz="1500" i="1" dirty="0" smtClean="0"/>
              <a:t>organization</a:t>
            </a:r>
            <a:r>
              <a:rPr lang="en-US" sz="1500" i="1" dirty="0" smtClean="0"/>
              <a:t>al</a:t>
            </a:r>
            <a:r>
              <a:rPr lang="cs-CZ" sz="1500" i="1" dirty="0" smtClean="0"/>
              <a:t> reasons</a:t>
            </a:r>
            <a:endParaRPr lang="cs-CZ" sz="15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2017 </a:t>
            </a:r>
            <a:r>
              <a:rPr lang="cs-CZ" dirty="0"/>
              <a:t>ALD AUTOMOTIVE FLEET AWARDS &amp; HANKOOK COMPANY CAR OF THE YEAR PRESENTATION   </a:t>
            </a:r>
            <a:fld id="{B454C4BB-DBE1-4A03-B8E7-A718A32B9F74}" type="slidenum">
              <a:rPr lang="cs-CZ" smtClean="0"/>
              <a:t>7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13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Přímá spojnice 15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nice 18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Obrázek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9" y="1556792"/>
            <a:ext cx="7069873" cy="413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5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922438"/>
            <a:ext cx="8229600" cy="201622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 smtClean="0"/>
              <a:t>Fleet Gala </a:t>
            </a:r>
            <a:r>
              <a:rPr lang="cs-CZ" b="1" dirty="0" smtClean="0"/>
              <a:t>2017</a:t>
            </a:r>
            <a:endParaRPr lang="cs-CZ" b="1" dirty="0" smtClean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 smtClean="0"/>
              <a:t>The prize giving ceremony will take place </a:t>
            </a:r>
            <a:r>
              <a:rPr lang="en-US" sz="2400" dirty="0" smtClean="0"/>
              <a:t>at the</a:t>
            </a:r>
            <a:r>
              <a:rPr lang="cs-CZ" sz="2400" dirty="0" smtClean="0"/>
              <a:t> </a:t>
            </a:r>
            <a:r>
              <a:rPr lang="cs-CZ" sz="2400" dirty="0" smtClean="0"/>
              <a:t>2017 </a:t>
            </a:r>
            <a:r>
              <a:rPr lang="cs-CZ" sz="2400" dirty="0" smtClean="0"/>
              <a:t>Fleet Festival Event (Fleet Show &amp; Conference) in Prague </a:t>
            </a:r>
            <a:r>
              <a:rPr lang="cs-CZ" sz="2400" dirty="0" smtClean="0"/>
              <a:t>(</a:t>
            </a:r>
            <a:r>
              <a:rPr lang="cs-CZ" sz="2400" dirty="0" smtClean="0"/>
              <a:t>19</a:t>
            </a:r>
            <a:r>
              <a:rPr lang="cs-CZ" sz="2400" dirty="0" smtClean="0"/>
              <a:t>. </a:t>
            </a:r>
            <a:r>
              <a:rPr lang="cs-CZ" sz="2400" dirty="0" err="1" smtClean="0"/>
              <a:t>October</a:t>
            </a:r>
            <a:r>
              <a:rPr lang="cs-CZ" sz="2400" dirty="0" smtClean="0"/>
              <a:t> </a:t>
            </a:r>
            <a:r>
              <a:rPr lang="cs-CZ" sz="2400" dirty="0" smtClean="0"/>
              <a:t>2017).</a:t>
            </a:r>
            <a:endParaRPr lang="cs-CZ" sz="2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2017 </a:t>
            </a:r>
            <a:r>
              <a:rPr lang="cs-CZ" dirty="0"/>
              <a:t>ALD AUTOMOTIVE FLEET AWARDS &amp; HANKOOK COMPANY CAR OF THE YEAR PRESENTATION   </a:t>
            </a:r>
            <a:fld id="{B454C4BB-DBE1-4A03-B8E7-A718A32B9F74}" type="slidenum">
              <a:rPr lang="cs-CZ" smtClean="0"/>
              <a:t>8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14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Přímá spojnice 16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nice 18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nice 19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Obrázek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20" y="3295490"/>
            <a:ext cx="3059832" cy="1658428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356" y="3222594"/>
            <a:ext cx="2957739" cy="180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6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899095"/>
            <a:ext cx="8013576" cy="29427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 err="1" smtClean="0"/>
              <a:t>Partnership</a:t>
            </a:r>
            <a:endParaRPr lang="cs-CZ" b="1" dirty="0" smtClean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 smtClean="0"/>
              <a:t>Partnership in the annual Fleet Awards contest represents a unique marketing </a:t>
            </a:r>
            <a:r>
              <a:rPr lang="en-US" sz="2400" dirty="0" smtClean="0"/>
              <a:t>opportunity </a:t>
            </a:r>
            <a:r>
              <a:rPr lang="cs-CZ" sz="2400" dirty="0" smtClean="0"/>
              <a:t>for all </a:t>
            </a:r>
            <a:r>
              <a:rPr lang="en-US" sz="2400" dirty="0" smtClean="0"/>
              <a:t>those </a:t>
            </a:r>
            <a:r>
              <a:rPr lang="cs-CZ" sz="2400" dirty="0" smtClean="0"/>
              <a:t>who deliver products and services to car fleets and wish to </a:t>
            </a:r>
            <a:r>
              <a:rPr lang="en-US" sz="2400" dirty="0" smtClean="0"/>
              <a:t>attract </a:t>
            </a:r>
            <a:r>
              <a:rPr lang="cs-CZ" sz="2400" dirty="0" smtClean="0"/>
              <a:t>potential </a:t>
            </a:r>
            <a:r>
              <a:rPr lang="cs-CZ" sz="2400" dirty="0"/>
              <a:t>new customers </a:t>
            </a:r>
            <a:r>
              <a:rPr lang="en-US" sz="2400" dirty="0" smtClean="0"/>
              <a:t>and</a:t>
            </a:r>
            <a:r>
              <a:rPr lang="cs-CZ" sz="2400" dirty="0" smtClean="0"/>
              <a:t> strengthen  the</a:t>
            </a:r>
            <a:r>
              <a:rPr lang="en-US" sz="2400" dirty="0" err="1" smtClean="0"/>
              <a:t>ir</a:t>
            </a:r>
            <a:r>
              <a:rPr lang="cs-CZ" sz="2400" dirty="0" smtClean="0"/>
              <a:t> image and reputation </a:t>
            </a:r>
            <a:r>
              <a:rPr lang="en-US" sz="2400" dirty="0" smtClean="0"/>
              <a:t>as</a:t>
            </a:r>
            <a:r>
              <a:rPr lang="cs-CZ" sz="2400" dirty="0" smtClean="0"/>
              <a:t> modern fleet supplier</a:t>
            </a:r>
            <a:r>
              <a:rPr lang="en-US" sz="2400" dirty="0" smtClean="0"/>
              <a:t>s</a:t>
            </a:r>
            <a:r>
              <a:rPr lang="cs-CZ" sz="2400" dirty="0" smtClean="0"/>
              <a:t>.</a:t>
            </a:r>
            <a:endParaRPr lang="cs-CZ" sz="2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2017 </a:t>
            </a:r>
            <a:r>
              <a:rPr lang="cs-CZ" dirty="0"/>
              <a:t>ALD AUTOMOTIVE FLEET AWARDS &amp; HANKOOK COMPANY CAR OF THE YEAR PRESENTATION   </a:t>
            </a:r>
            <a:fld id="{B454C4BB-DBE1-4A03-B8E7-A718A32B9F74}" type="slidenum">
              <a:rPr lang="cs-CZ" smtClean="0"/>
              <a:t>9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12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Přímá spojnice 14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4548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449" y="980728"/>
            <a:ext cx="8229600" cy="460851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cs-CZ" sz="4600" b="1" dirty="0" smtClean="0"/>
              <a:t>Why become a Partner?</a:t>
            </a:r>
          </a:p>
          <a:p>
            <a:pPr marL="0" indent="0">
              <a:buNone/>
            </a:pPr>
            <a:endParaRPr lang="cs-CZ" sz="3400" dirty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3400" dirty="0" smtClean="0"/>
              <a:t>You acquire </a:t>
            </a:r>
            <a:r>
              <a:rPr lang="cs-CZ" sz="3400" dirty="0"/>
              <a:t>valuable new business </a:t>
            </a:r>
            <a:r>
              <a:rPr lang="cs-CZ" sz="3400" dirty="0" smtClean="0"/>
              <a:t>contacts at the accompanying fleet events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3400" dirty="0" smtClean="0"/>
              <a:t>You </a:t>
            </a:r>
            <a:r>
              <a:rPr lang="en-US" sz="3400" dirty="0" smtClean="0"/>
              <a:t>are updated</a:t>
            </a:r>
            <a:r>
              <a:rPr lang="cs-CZ" sz="3400" dirty="0" smtClean="0"/>
              <a:t> </a:t>
            </a:r>
            <a:r>
              <a:rPr lang="en-US" sz="3400" dirty="0" smtClean="0"/>
              <a:t>on the latest advancements and trends essential for</a:t>
            </a:r>
            <a:r>
              <a:rPr lang="cs-CZ" sz="3400" dirty="0" smtClean="0"/>
              <a:t> you</a:t>
            </a:r>
            <a:r>
              <a:rPr lang="en-US" sz="3400" dirty="0" smtClean="0"/>
              <a:t>r</a:t>
            </a:r>
            <a:r>
              <a:rPr lang="cs-CZ" sz="3400" dirty="0" smtClean="0"/>
              <a:t> decision making </a:t>
            </a:r>
            <a:r>
              <a:rPr lang="en-US" sz="3400" dirty="0" smtClean="0"/>
              <a:t>and planning</a:t>
            </a:r>
            <a:endParaRPr lang="cs-CZ" sz="3400" dirty="0" smtClean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3400" dirty="0" smtClean="0"/>
              <a:t>You benefit from </a:t>
            </a:r>
            <a:r>
              <a:rPr lang="en-US" sz="3400" dirty="0" smtClean="0"/>
              <a:t>a </a:t>
            </a:r>
            <a:r>
              <a:rPr lang="cs-CZ" sz="3400" dirty="0" smtClean="0"/>
              <a:t>large audience</a:t>
            </a:r>
            <a:r>
              <a:rPr lang="en-US" sz="3400" dirty="0" smtClean="0"/>
              <a:t> of potential clients and business associates</a:t>
            </a:r>
            <a:r>
              <a:rPr lang="cs-CZ" sz="3400" dirty="0" smtClean="0"/>
              <a:t> at the events and media coverage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3400" dirty="0" smtClean="0"/>
              <a:t>You </a:t>
            </a:r>
            <a:r>
              <a:rPr lang="en-US" sz="3400" dirty="0" smtClean="0"/>
              <a:t>associate </a:t>
            </a:r>
            <a:r>
              <a:rPr lang="cs-CZ" sz="3400" dirty="0" smtClean="0"/>
              <a:t>your name with a respectable, </a:t>
            </a:r>
            <a:r>
              <a:rPr lang="en-US" sz="3400" dirty="0" smtClean="0"/>
              <a:t>high-profile </a:t>
            </a:r>
            <a:r>
              <a:rPr lang="cs-CZ" sz="3400" dirty="0" smtClean="0"/>
              <a:t>and well organized event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3400" dirty="0" smtClean="0"/>
              <a:t>You get free publicity while presenting the contest in the FLEET magazine and partnering media publications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3400" dirty="0" smtClean="0"/>
              <a:t>You strengthen </a:t>
            </a:r>
            <a:r>
              <a:rPr lang="en-US" sz="3400" dirty="0" smtClean="0"/>
              <a:t>your </a:t>
            </a:r>
            <a:r>
              <a:rPr lang="cs-CZ" sz="3400" dirty="0" smtClean="0"/>
              <a:t>image </a:t>
            </a:r>
            <a:r>
              <a:rPr lang="en-US" sz="3400" dirty="0" smtClean="0"/>
              <a:t>as a </a:t>
            </a:r>
            <a:r>
              <a:rPr lang="cs-CZ" sz="3400" dirty="0" smtClean="0"/>
              <a:t>premium fleet partner</a:t>
            </a:r>
            <a:endParaRPr lang="cs-CZ" sz="3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2017 </a:t>
            </a:r>
            <a:r>
              <a:rPr lang="cs-CZ" dirty="0"/>
              <a:t>ALD AUTOMOTIVE FLEET AWARDS &amp; HANKOOK COMPANY CAR OF THE YEAR PRESENTATION   </a:t>
            </a:r>
            <a:fld id="{B454C4BB-DBE1-4A03-B8E7-A718A32B9F74}" type="slidenum">
              <a:rPr lang="cs-CZ" smtClean="0"/>
              <a:t>10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12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Přímá spojnice 14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497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0084" y="927970"/>
            <a:ext cx="8379263" cy="408520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3500" b="1" dirty="0" err="1" smtClean="0"/>
              <a:t>Partnership</a:t>
            </a:r>
            <a:r>
              <a:rPr lang="cs-CZ" sz="3500" b="1" dirty="0" smtClean="0"/>
              <a:t> </a:t>
            </a:r>
            <a:r>
              <a:rPr lang="cs-CZ" sz="3500" b="1" dirty="0" err="1" smtClean="0"/>
              <a:t>Models</a:t>
            </a:r>
            <a:endParaRPr lang="cs-CZ" sz="3500" b="1" dirty="0" smtClean="0"/>
          </a:p>
          <a:p>
            <a:pPr marL="0" indent="0">
              <a:buNone/>
            </a:pPr>
            <a:endParaRPr lang="cs-CZ" sz="2600" dirty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3 partnership levels (Gold, Silver and Bronze) + </a:t>
            </a:r>
            <a:r>
              <a:rPr lang="en-US" sz="2600" dirty="0" smtClean="0"/>
              <a:t>Honorary </a:t>
            </a:r>
            <a:r>
              <a:rPr lang="cs-CZ" sz="2600" dirty="0" smtClean="0"/>
              <a:t>Partner for C</a:t>
            </a:r>
            <a:r>
              <a:rPr lang="en-US" sz="2600" dirty="0" err="1" smtClean="0"/>
              <a:t>ompany</a:t>
            </a:r>
            <a:r>
              <a:rPr lang="en-US" sz="2600" dirty="0" smtClean="0"/>
              <a:t> </a:t>
            </a:r>
            <a:r>
              <a:rPr lang="cs-CZ" sz="2600" dirty="0" smtClean="0"/>
              <a:t>C</a:t>
            </a:r>
            <a:r>
              <a:rPr lang="en-US" sz="2600" dirty="0" err="1" smtClean="0"/>
              <a:t>ar</a:t>
            </a:r>
            <a:r>
              <a:rPr lang="en-US" sz="2600" dirty="0" smtClean="0"/>
              <a:t> of the </a:t>
            </a:r>
            <a:r>
              <a:rPr lang="cs-CZ" sz="2600" dirty="0" smtClean="0"/>
              <a:t>Y</a:t>
            </a:r>
            <a:r>
              <a:rPr lang="en-US" sz="2600" dirty="0" smtClean="0"/>
              <a:t>ear (CCY)</a:t>
            </a:r>
            <a:endParaRPr lang="cs-CZ" sz="2600" dirty="0" smtClean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Gold Partner and </a:t>
            </a:r>
            <a:r>
              <a:rPr lang="en-US" sz="2600" dirty="0" smtClean="0"/>
              <a:t>Honorary </a:t>
            </a:r>
            <a:r>
              <a:rPr lang="cs-CZ" sz="2600" dirty="0" smtClean="0"/>
              <a:t>Partner for CCY no</a:t>
            </a:r>
            <a:r>
              <a:rPr lang="en-US" sz="2600" dirty="0" smtClean="0"/>
              <a:t> longer</a:t>
            </a:r>
            <a:r>
              <a:rPr lang="cs-CZ" sz="2600" dirty="0" smtClean="0"/>
              <a:t> available </a:t>
            </a:r>
            <a:r>
              <a:rPr lang="cs-CZ" sz="2600" dirty="0" err="1" smtClean="0"/>
              <a:t>for</a:t>
            </a:r>
            <a:r>
              <a:rPr lang="cs-CZ" sz="2600" dirty="0" smtClean="0"/>
              <a:t> </a:t>
            </a:r>
            <a:r>
              <a:rPr lang="cs-CZ" sz="2600" dirty="0" smtClean="0"/>
              <a:t>2017 </a:t>
            </a:r>
            <a:r>
              <a:rPr lang="cs-CZ" sz="2600" dirty="0" smtClean="0"/>
              <a:t>(sold out)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Further partnership levels non-ex</a:t>
            </a:r>
            <a:r>
              <a:rPr lang="en-US" sz="2600" dirty="0" smtClean="0"/>
              <a:t>c</a:t>
            </a:r>
            <a:r>
              <a:rPr lang="cs-CZ" sz="2600" dirty="0" smtClean="0"/>
              <a:t>lusive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Car ma</a:t>
            </a:r>
            <a:r>
              <a:rPr lang="en-US" sz="2600" dirty="0" err="1" smtClean="0"/>
              <a:t>nufacturers</a:t>
            </a:r>
            <a:r>
              <a:rPr lang="cs-CZ" sz="2600" dirty="0" smtClean="0"/>
              <a:t> not eligible for FA and/or CCY partnership</a:t>
            </a:r>
          </a:p>
          <a:p>
            <a:pPr marL="0" indent="0">
              <a:buClr>
                <a:srgbClr val="002060"/>
              </a:buClr>
              <a:buNone/>
            </a:pPr>
            <a:endParaRPr lang="cs-CZ" sz="2600" dirty="0"/>
          </a:p>
          <a:p>
            <a:pPr marL="0" indent="0">
              <a:buClr>
                <a:srgbClr val="002060"/>
              </a:buClr>
              <a:buNone/>
            </a:pPr>
            <a:r>
              <a:rPr lang="cs-CZ" sz="1500" i="1" dirty="0" err="1" smtClean="0"/>
              <a:t>Please</a:t>
            </a:r>
            <a:r>
              <a:rPr lang="cs-CZ" sz="1500" i="1" dirty="0" smtClean="0"/>
              <a:t> </a:t>
            </a:r>
            <a:r>
              <a:rPr lang="cs-CZ" sz="1500" i="1" dirty="0" err="1" smtClean="0"/>
              <a:t>request</a:t>
            </a:r>
            <a:r>
              <a:rPr lang="cs-CZ" sz="1500" i="1" dirty="0" smtClean="0"/>
              <a:t> </a:t>
            </a:r>
            <a:r>
              <a:rPr lang="cs-CZ" sz="1500" i="1" dirty="0" err="1" smtClean="0"/>
              <a:t>price</a:t>
            </a:r>
            <a:r>
              <a:rPr lang="cs-CZ" sz="1500" i="1" dirty="0" smtClean="0"/>
              <a:t> </a:t>
            </a:r>
            <a:r>
              <a:rPr lang="cs-CZ" sz="1500" i="1" dirty="0" err="1" smtClean="0"/>
              <a:t>offer</a:t>
            </a:r>
            <a:r>
              <a:rPr lang="cs-CZ" sz="1500" i="1" dirty="0" smtClean="0"/>
              <a:t>.</a:t>
            </a:r>
          </a:p>
          <a:p>
            <a:pPr marL="0" indent="0">
              <a:buClr>
                <a:srgbClr val="002060"/>
              </a:buClr>
              <a:buNone/>
            </a:pPr>
            <a:r>
              <a:rPr lang="cs-CZ" sz="1500" i="1" dirty="0" err="1" smtClean="0"/>
              <a:t>Please</a:t>
            </a:r>
            <a:r>
              <a:rPr lang="cs-CZ" sz="1500" i="1" dirty="0" smtClean="0"/>
              <a:t> </a:t>
            </a:r>
            <a:r>
              <a:rPr lang="cs-CZ" sz="1500" i="1" dirty="0" err="1" smtClean="0"/>
              <a:t>request</a:t>
            </a:r>
            <a:r>
              <a:rPr lang="cs-CZ" sz="1500" i="1" dirty="0" smtClean="0"/>
              <a:t> </a:t>
            </a:r>
            <a:r>
              <a:rPr lang="cs-CZ" sz="1500" i="1" dirty="0" err="1" smtClean="0"/>
              <a:t>price</a:t>
            </a:r>
            <a:r>
              <a:rPr lang="cs-CZ" sz="1500" i="1" dirty="0" smtClean="0"/>
              <a:t> </a:t>
            </a:r>
            <a:r>
              <a:rPr lang="cs-CZ" sz="1500" i="1" dirty="0" err="1" smtClean="0"/>
              <a:t>offer</a:t>
            </a:r>
            <a:r>
              <a:rPr lang="cs-CZ" sz="1500" i="1" dirty="0" smtClean="0"/>
              <a:t> </a:t>
            </a:r>
            <a:r>
              <a:rPr lang="cs-CZ" sz="1500" i="1" dirty="0" err="1" smtClean="0"/>
              <a:t>also</a:t>
            </a:r>
            <a:r>
              <a:rPr lang="cs-CZ" sz="1500" i="1" dirty="0" smtClean="0"/>
              <a:t> </a:t>
            </a:r>
            <a:r>
              <a:rPr lang="cs-CZ" sz="1500" i="1" dirty="0" err="1" smtClean="0"/>
              <a:t>for</a:t>
            </a:r>
            <a:r>
              <a:rPr lang="cs-CZ" sz="1500" i="1" dirty="0" smtClean="0"/>
              <a:t> Fleet Festival and Fleet Gala </a:t>
            </a:r>
            <a:r>
              <a:rPr lang="cs-CZ" sz="1500" i="1" dirty="0" smtClean="0"/>
              <a:t>2017.</a:t>
            </a:r>
            <a:endParaRPr lang="cs-CZ" sz="1600" i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2017 </a:t>
            </a:r>
            <a:r>
              <a:rPr lang="cs-CZ" dirty="0"/>
              <a:t>ALD AUTOMOTIVE FLEET AWARDS &amp; HANKOOK COMPANY CAR OF THE YEAR PRESENTATION   </a:t>
            </a:r>
            <a:fld id="{B454C4BB-DBE1-4A03-B8E7-A718A32B9F74}" type="slidenum">
              <a:rPr lang="cs-CZ" smtClean="0"/>
              <a:t>11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12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Přímá spojnice 14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979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Obrázek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9144000" cy="4770981"/>
          </a:xfrm>
          <a:prstGeom prst="rect">
            <a:avLst/>
          </a:prstGeom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2017 </a:t>
            </a:r>
            <a:r>
              <a:rPr lang="cs-CZ" dirty="0"/>
              <a:t>ALD AUTOMOTIVE FLEET AWARDS &amp; HANKOOK COMPANY CAR OF THE YEAR PRESENTATION   </a:t>
            </a:r>
            <a:fld id="{B454C4BB-DBE1-4A03-B8E7-A718A32B9F74}" type="slidenum">
              <a:rPr lang="cs-CZ" smtClean="0"/>
              <a:t>12</a:t>
            </a:fld>
            <a:r>
              <a:rPr lang="cs-CZ" dirty="0" smtClean="0"/>
              <a:t>/19</a:t>
            </a:r>
            <a:endParaRPr lang="cs-CZ" dirty="0"/>
          </a:p>
        </p:txBody>
      </p:sp>
      <p:sp>
        <p:nvSpPr>
          <p:cNvPr id="8" name="Zástupný symbol pro obsah 2"/>
          <p:cNvSpPr>
            <a:spLocks noGrp="1"/>
          </p:cNvSpPr>
          <p:nvPr>
            <p:ph idx="1"/>
          </p:nvPr>
        </p:nvSpPr>
        <p:spPr>
          <a:xfrm>
            <a:off x="446856" y="889670"/>
            <a:ext cx="8229600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 smtClean="0"/>
              <a:t>Media </a:t>
            </a:r>
            <a:r>
              <a:rPr lang="cs-CZ" b="1" dirty="0" err="1" smtClean="0"/>
              <a:t>Partners</a:t>
            </a:r>
            <a:endParaRPr lang="cs-CZ" b="1" dirty="0" smtClean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</p:txBody>
      </p:sp>
      <p:pic>
        <p:nvPicPr>
          <p:cNvPr id="28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" name="Přímá spojnice 24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Přímá spojnice 30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Přímá spojnice 31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římá spojnice 32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620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Přímá spojnice 39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Obrázek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375" y="4658860"/>
            <a:ext cx="2407901" cy="1716744"/>
          </a:xfrm>
          <a:prstGeom prst="rect">
            <a:avLst/>
          </a:prstGeom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46856" y="88967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cs-CZ" b="1" dirty="0" err="1" smtClean="0"/>
              <a:t>Rich</a:t>
            </a:r>
            <a:r>
              <a:rPr lang="cs-CZ" b="1" dirty="0" smtClean="0"/>
              <a:t> media </a:t>
            </a:r>
            <a:r>
              <a:rPr lang="cs-CZ" b="1" dirty="0" err="1" smtClean="0"/>
              <a:t>coverage</a:t>
            </a:r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2017 </a:t>
            </a:r>
            <a:r>
              <a:rPr lang="cs-CZ" dirty="0"/>
              <a:t>ALD AUTOMOTIVE FLEET AWARDS &amp; HANKOOK COMPANY CAR OF THE YEAR PRESENTATION   </a:t>
            </a:r>
            <a:fld id="{B454C4BB-DBE1-4A03-B8E7-A718A32B9F74}" type="slidenum">
              <a:rPr lang="cs-CZ" smtClean="0"/>
              <a:t>13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22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Obrázek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12" y="1448801"/>
            <a:ext cx="2189001" cy="1437472"/>
          </a:xfrm>
          <a:prstGeom prst="rect">
            <a:avLst/>
          </a:prstGeom>
        </p:spPr>
      </p:pic>
      <p:pic>
        <p:nvPicPr>
          <p:cNvPr id="26" name="Obrázek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714" y="1628800"/>
            <a:ext cx="2121512" cy="1641750"/>
          </a:xfrm>
          <a:prstGeom prst="rect">
            <a:avLst/>
          </a:prstGeom>
        </p:spPr>
      </p:pic>
      <p:pic>
        <p:nvPicPr>
          <p:cNvPr id="27" name="Obrázek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480148"/>
            <a:ext cx="1875194" cy="1641750"/>
          </a:xfrm>
          <a:prstGeom prst="rect">
            <a:avLst/>
          </a:prstGeom>
        </p:spPr>
      </p:pic>
      <p:pic>
        <p:nvPicPr>
          <p:cNvPr id="28" name="Obrázek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099" y="1051473"/>
            <a:ext cx="1715202" cy="1805925"/>
          </a:xfrm>
          <a:prstGeom prst="rect">
            <a:avLst/>
          </a:prstGeom>
        </p:spPr>
      </p:pic>
      <p:pic>
        <p:nvPicPr>
          <p:cNvPr id="29" name="Obrázek 2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70" y="2770773"/>
            <a:ext cx="1537727" cy="1085455"/>
          </a:xfrm>
          <a:prstGeom prst="rect">
            <a:avLst/>
          </a:prstGeom>
        </p:spPr>
      </p:pic>
      <p:pic>
        <p:nvPicPr>
          <p:cNvPr id="32" name="Obrázek 3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484" y="2552965"/>
            <a:ext cx="2072321" cy="1641750"/>
          </a:xfrm>
          <a:prstGeom prst="rect">
            <a:avLst/>
          </a:prstGeom>
        </p:spPr>
      </p:pic>
      <p:pic>
        <p:nvPicPr>
          <p:cNvPr id="31" name="Obrázek 3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715" y="2966409"/>
            <a:ext cx="2075068" cy="1805925"/>
          </a:xfrm>
          <a:prstGeom prst="rect">
            <a:avLst/>
          </a:prstGeom>
        </p:spPr>
      </p:pic>
      <p:pic>
        <p:nvPicPr>
          <p:cNvPr id="33" name="Obrázek 3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203" y="2608360"/>
            <a:ext cx="1799359" cy="1114932"/>
          </a:xfrm>
          <a:prstGeom prst="rect">
            <a:avLst/>
          </a:prstGeom>
        </p:spPr>
      </p:pic>
      <p:pic>
        <p:nvPicPr>
          <p:cNvPr id="34" name="Obrázek 3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12" y="3721634"/>
            <a:ext cx="1922498" cy="1986517"/>
          </a:xfrm>
          <a:prstGeom prst="rect">
            <a:avLst/>
          </a:prstGeom>
        </p:spPr>
      </p:pic>
      <p:pic>
        <p:nvPicPr>
          <p:cNvPr id="30" name="Obrázek 2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305" y="2852936"/>
            <a:ext cx="1658021" cy="1641750"/>
          </a:xfrm>
          <a:prstGeom prst="rect">
            <a:avLst/>
          </a:prstGeom>
        </p:spPr>
      </p:pic>
      <p:pic>
        <p:nvPicPr>
          <p:cNvPr id="36" name="Obrázek 3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870" y="4046683"/>
            <a:ext cx="1487112" cy="1805925"/>
          </a:xfrm>
          <a:prstGeom prst="rect">
            <a:avLst/>
          </a:prstGeom>
        </p:spPr>
      </p:pic>
      <p:pic>
        <p:nvPicPr>
          <p:cNvPr id="37" name="Obrázek 3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724" y="3575674"/>
            <a:ext cx="1791607" cy="1805925"/>
          </a:xfrm>
          <a:prstGeom prst="rect">
            <a:avLst/>
          </a:prstGeom>
        </p:spPr>
      </p:pic>
      <p:pic>
        <p:nvPicPr>
          <p:cNvPr id="38" name="Obrázek 37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910" y="4478636"/>
            <a:ext cx="1765065" cy="1305375"/>
          </a:xfrm>
          <a:prstGeom prst="rect">
            <a:avLst/>
          </a:prstGeom>
        </p:spPr>
      </p:pic>
      <p:cxnSp>
        <p:nvCxnSpPr>
          <p:cNvPr id="39" name="Přímá spojnice 38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Přímá spojnice 40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Přímá spojnice 41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504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9385" y="980728"/>
            <a:ext cx="8229600" cy="403244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sz="3500" b="1" dirty="0" smtClean="0"/>
              <a:t>We</a:t>
            </a:r>
            <a:r>
              <a:rPr lang="en-US" sz="3500" b="1" dirty="0"/>
              <a:t> </a:t>
            </a:r>
            <a:r>
              <a:rPr lang="en-US" sz="3500" b="1" dirty="0" smtClean="0"/>
              <a:t>are driven by</a:t>
            </a:r>
            <a:r>
              <a:rPr lang="cs-CZ" sz="3500" b="1" dirty="0" smtClean="0"/>
              <a:t> expertise, experience and tradition</a:t>
            </a:r>
          </a:p>
          <a:p>
            <a:pPr marL="0" indent="0">
              <a:buNone/>
            </a:pPr>
            <a:endParaRPr lang="cs-CZ" sz="2600" dirty="0" smtClean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en-US" sz="2600" dirty="0" smtClean="0"/>
              <a:t>“</a:t>
            </a:r>
            <a:r>
              <a:rPr lang="cs-CZ" sz="2600" dirty="0" smtClean="0"/>
              <a:t>FLEET company cars</a:t>
            </a:r>
            <a:r>
              <a:rPr lang="en-US" sz="2600" dirty="0" smtClean="0"/>
              <a:t>”</a:t>
            </a:r>
            <a:r>
              <a:rPr lang="cs-CZ" sz="2600" dirty="0" smtClean="0"/>
              <a:t> magazine (</a:t>
            </a:r>
            <a:r>
              <a:rPr lang="cs-CZ" sz="2600" dirty="0" smtClean="0"/>
              <a:t>13 </a:t>
            </a:r>
            <a:r>
              <a:rPr lang="cs-CZ" sz="2600" dirty="0" smtClean="0"/>
              <a:t>years)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On-line (</a:t>
            </a:r>
            <a:r>
              <a:rPr lang="cs-CZ" sz="2600" i="1" dirty="0" smtClean="0"/>
              <a:t>iFLEET.</a:t>
            </a:r>
            <a:r>
              <a:rPr lang="cs-CZ" sz="2600" dirty="0" smtClean="0"/>
              <a:t>cz, Fleetawards.cz, Firemniautoroku.cz)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Ele</a:t>
            </a:r>
            <a:r>
              <a:rPr lang="en-US" sz="2600" dirty="0" smtClean="0"/>
              <a:t>c</a:t>
            </a:r>
            <a:r>
              <a:rPr lang="cs-CZ" sz="2600" dirty="0" smtClean="0"/>
              <a:t>tronic newsletters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err="1" smtClean="0"/>
              <a:t>Events</a:t>
            </a:r>
            <a:r>
              <a:rPr lang="cs-CZ" sz="2600" dirty="0" smtClean="0"/>
              <a:t> (</a:t>
            </a:r>
            <a:r>
              <a:rPr lang="cs-CZ" sz="2600" dirty="0" smtClean="0"/>
              <a:t>11 </a:t>
            </a:r>
            <a:r>
              <a:rPr lang="cs-CZ" sz="2600" dirty="0" err="1" smtClean="0"/>
              <a:t>years</a:t>
            </a:r>
            <a:r>
              <a:rPr lang="cs-CZ" sz="2600" dirty="0" smtClean="0"/>
              <a:t>)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International cooperation (partners </a:t>
            </a:r>
            <a:r>
              <a:rPr lang="en-US" sz="2600" dirty="0" smtClean="0"/>
              <a:t>with </a:t>
            </a:r>
            <a:r>
              <a:rPr lang="cs-CZ" sz="2600" dirty="0" smtClean="0"/>
              <a:t>Fleet Europe and Fleet Europe Forum)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err="1" smtClean="0"/>
              <a:t>Established</a:t>
            </a:r>
            <a:r>
              <a:rPr lang="cs-CZ" sz="2600" dirty="0" smtClean="0"/>
              <a:t> media base in Slovakia (</a:t>
            </a:r>
            <a:r>
              <a:rPr lang="cs-CZ" sz="2600" dirty="0" err="1" smtClean="0"/>
              <a:t>magazine</a:t>
            </a:r>
            <a:r>
              <a:rPr lang="cs-CZ" sz="2600" dirty="0" smtClean="0"/>
              <a:t>, online, </a:t>
            </a:r>
            <a:r>
              <a:rPr lang="cs-CZ" sz="2600" dirty="0" err="1" smtClean="0"/>
              <a:t>events</a:t>
            </a:r>
            <a:r>
              <a:rPr lang="cs-CZ" sz="2600" dirty="0" smtClean="0"/>
              <a:t>, </a:t>
            </a:r>
            <a:r>
              <a:rPr lang="cs-CZ" sz="2600" dirty="0" err="1" smtClean="0"/>
              <a:t>awards</a:t>
            </a:r>
            <a:r>
              <a:rPr lang="cs-CZ" sz="2600" dirty="0" smtClean="0"/>
              <a:t>...)</a:t>
            </a:r>
            <a:endParaRPr lang="cs-CZ" sz="26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2017 </a:t>
            </a:r>
            <a:r>
              <a:rPr lang="cs-CZ" dirty="0"/>
              <a:t>ALD AUTOMOTIVE FLEET AWARDS &amp; HANKOOK COMPANY CAR OF THE YEAR PRESENTATION   </a:t>
            </a:r>
            <a:fld id="{B454C4BB-DBE1-4A03-B8E7-A718A32B9F74}" type="slidenum">
              <a:rPr lang="cs-CZ" smtClean="0"/>
              <a:t>14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12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Přímá spojnice 14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973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79" y="3023395"/>
            <a:ext cx="1802737" cy="1356818"/>
          </a:xfrm>
          <a:prstGeom prst="rect">
            <a:avLst/>
          </a:prstGeom>
        </p:spPr>
      </p:pic>
      <p:pic>
        <p:nvPicPr>
          <p:cNvPr id="22" name="Obrázek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032" y="1557588"/>
            <a:ext cx="1990001" cy="1348225"/>
          </a:xfrm>
          <a:prstGeom prst="rect">
            <a:avLst/>
          </a:prstGeom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46856" y="90872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cs-CZ" b="1" dirty="0" smtClean="0"/>
              <a:t>ALD Automotive Fleet Awards 2008 - </a:t>
            </a:r>
            <a:r>
              <a:rPr lang="cs-CZ" b="1" dirty="0" smtClean="0"/>
              <a:t>2016</a:t>
            </a:r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2017 </a:t>
            </a:r>
            <a:r>
              <a:rPr lang="cs-CZ" dirty="0"/>
              <a:t>ALD AUTOMOTIVE FLEET AWARDS &amp; HANKOOK COMPANY CAR OF THE YEAR PRESENTATION   </a:t>
            </a:r>
            <a:fld id="{B454C4BB-DBE1-4A03-B8E7-A718A32B9F74}" type="slidenum">
              <a:rPr lang="cs-CZ" smtClean="0"/>
              <a:t>15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387" y="4284479"/>
            <a:ext cx="1809092" cy="1313740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325" y="2137783"/>
            <a:ext cx="1587981" cy="1168372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169624"/>
            <a:ext cx="1809092" cy="1206062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834" y="1972124"/>
            <a:ext cx="1644629" cy="1096420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139" y="4281145"/>
            <a:ext cx="1990001" cy="1326668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967" y="1547756"/>
            <a:ext cx="1990001" cy="1268857"/>
          </a:xfrm>
          <a:prstGeom prst="rect">
            <a:avLst/>
          </a:prstGeom>
        </p:spPr>
      </p:pic>
      <p:pic>
        <p:nvPicPr>
          <p:cNvPr id="20" name="Obrázek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248" y="4589104"/>
            <a:ext cx="1990001" cy="1326668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9791" y="2586041"/>
            <a:ext cx="3204916" cy="2135277"/>
          </a:xfrm>
          <a:prstGeom prst="rect">
            <a:avLst/>
          </a:prstGeom>
        </p:spPr>
      </p:pic>
      <p:pic>
        <p:nvPicPr>
          <p:cNvPr id="25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Přímá spojnice 20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římá spojnice 27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Přímá spojnice 28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římá spojnice 29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773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46856" y="965970"/>
            <a:ext cx="8445624" cy="361515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3500" b="1" dirty="0" err="1" smtClean="0"/>
              <a:t>Summary</a:t>
            </a:r>
            <a:endParaRPr lang="cs-CZ" sz="3500" b="1" dirty="0" smtClean="0"/>
          </a:p>
          <a:p>
            <a:pPr marL="0" indent="0">
              <a:buNone/>
            </a:pPr>
            <a:endParaRPr lang="cs-CZ" sz="2600" dirty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We </a:t>
            </a:r>
            <a:r>
              <a:rPr lang="en-US" sz="2600" dirty="0" smtClean="0"/>
              <a:t>continue our successful</a:t>
            </a:r>
            <a:r>
              <a:rPr lang="cs-CZ" sz="2600" dirty="0" smtClean="0"/>
              <a:t> tradition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More </a:t>
            </a:r>
            <a:r>
              <a:rPr lang="cs-CZ" sz="2600" dirty="0" err="1" smtClean="0"/>
              <a:t>accompanying</a:t>
            </a:r>
            <a:r>
              <a:rPr lang="cs-CZ" sz="2600" dirty="0" smtClean="0"/>
              <a:t> </a:t>
            </a:r>
            <a:r>
              <a:rPr lang="cs-CZ" sz="2600" dirty="0" err="1" smtClean="0"/>
              <a:t>events</a:t>
            </a:r>
            <a:r>
              <a:rPr lang="cs-CZ" sz="2600" dirty="0" smtClean="0"/>
              <a:t> = more business </a:t>
            </a:r>
            <a:r>
              <a:rPr lang="cs-CZ" sz="2600" dirty="0" err="1" smtClean="0"/>
              <a:t>opportunities</a:t>
            </a:r>
            <a:r>
              <a:rPr lang="cs-CZ" sz="2600" dirty="0" smtClean="0"/>
              <a:t> </a:t>
            </a:r>
            <a:r>
              <a:rPr lang="cs-CZ" sz="2600" dirty="0" err="1" smtClean="0"/>
              <a:t>for</a:t>
            </a:r>
            <a:r>
              <a:rPr lang="cs-CZ" sz="2600" dirty="0" smtClean="0"/>
              <a:t> </a:t>
            </a:r>
            <a:r>
              <a:rPr lang="cs-CZ" sz="2600" dirty="0" err="1" smtClean="0"/>
              <a:t>all</a:t>
            </a:r>
            <a:r>
              <a:rPr lang="cs-CZ" sz="2600" dirty="0" smtClean="0"/>
              <a:t> </a:t>
            </a:r>
            <a:r>
              <a:rPr lang="cs-CZ" sz="2600" dirty="0" err="1" smtClean="0"/>
              <a:t>parties</a:t>
            </a:r>
            <a:r>
              <a:rPr lang="cs-CZ" sz="2600" dirty="0" smtClean="0"/>
              <a:t> </a:t>
            </a:r>
            <a:r>
              <a:rPr lang="cs-CZ" sz="2600" dirty="0" err="1" smtClean="0"/>
              <a:t>involved</a:t>
            </a:r>
            <a:endParaRPr lang="cs-CZ" sz="2600" dirty="0" smtClean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err="1" smtClean="0"/>
              <a:t>Closer</a:t>
            </a:r>
            <a:r>
              <a:rPr lang="cs-CZ" sz="2600" dirty="0" smtClean="0"/>
              <a:t> to </a:t>
            </a:r>
            <a:r>
              <a:rPr lang="cs-CZ" sz="2600" dirty="0" err="1" smtClean="0"/>
              <a:t>the</a:t>
            </a:r>
            <a:r>
              <a:rPr lang="cs-CZ" sz="2600" dirty="0" smtClean="0"/>
              <a:t> </a:t>
            </a:r>
            <a:r>
              <a:rPr lang="cs-CZ" sz="2600" dirty="0" err="1" smtClean="0"/>
              <a:t>customers</a:t>
            </a:r>
            <a:endParaRPr lang="cs-CZ" sz="2600" dirty="0" smtClean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en-US" sz="2600" dirty="0" smtClean="0"/>
              <a:t>Focus on</a:t>
            </a:r>
            <a:r>
              <a:rPr lang="cs-CZ" sz="2600" dirty="0" smtClean="0"/>
              <a:t> quality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err="1" smtClean="0"/>
              <a:t>Active</a:t>
            </a:r>
            <a:r>
              <a:rPr lang="cs-CZ" sz="2600" dirty="0" smtClean="0"/>
              <a:t> </a:t>
            </a:r>
            <a:r>
              <a:rPr lang="cs-CZ" sz="2600" dirty="0" err="1" smtClean="0"/>
              <a:t>Partners</a:t>
            </a:r>
            <a:r>
              <a:rPr lang="cs-CZ" sz="2600" dirty="0" smtClean="0"/>
              <a:t> </a:t>
            </a:r>
            <a:r>
              <a:rPr lang="cs-CZ" sz="2600" dirty="0" err="1" smtClean="0"/>
              <a:t>warmly</a:t>
            </a:r>
            <a:r>
              <a:rPr lang="cs-CZ" sz="2600" dirty="0" smtClean="0"/>
              <a:t> </a:t>
            </a:r>
            <a:r>
              <a:rPr lang="cs-CZ" sz="2600" dirty="0" err="1" smtClean="0"/>
              <a:t>welcome</a:t>
            </a:r>
            <a:r>
              <a:rPr lang="cs-CZ" sz="2600" dirty="0" smtClean="0"/>
              <a:t> (more </a:t>
            </a:r>
            <a:r>
              <a:rPr lang="cs-CZ" sz="2600" dirty="0" err="1" smtClean="0"/>
              <a:t>involvement</a:t>
            </a:r>
            <a:r>
              <a:rPr lang="cs-CZ" sz="2600" dirty="0" smtClean="0"/>
              <a:t> in </a:t>
            </a:r>
            <a:r>
              <a:rPr lang="cs-CZ" sz="2600" dirty="0" err="1" smtClean="0"/>
              <a:t>the</a:t>
            </a:r>
            <a:r>
              <a:rPr lang="cs-CZ" sz="2600" dirty="0" smtClean="0"/>
              <a:t> </a:t>
            </a:r>
            <a:r>
              <a:rPr lang="cs-CZ" sz="2600" dirty="0" err="1" smtClean="0"/>
              <a:t>preparation</a:t>
            </a:r>
            <a:r>
              <a:rPr lang="cs-CZ" sz="2600" dirty="0" smtClean="0"/>
              <a:t> </a:t>
            </a:r>
            <a:r>
              <a:rPr lang="cs-CZ" sz="2600" dirty="0" err="1" smtClean="0"/>
              <a:t>process</a:t>
            </a:r>
            <a:r>
              <a:rPr lang="cs-CZ" sz="2600" dirty="0" smtClean="0"/>
              <a:t>)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2017 </a:t>
            </a:r>
            <a:r>
              <a:rPr lang="cs-CZ" dirty="0"/>
              <a:t>ALD AUTOMOTIVE FLEET AWARDS &amp; HANKOOK COMPANY CAR OF THE YEAR PRESENTATION   </a:t>
            </a:r>
            <a:fld id="{B454C4BB-DBE1-4A03-B8E7-A718A32B9F74}" type="slidenum">
              <a:rPr lang="cs-CZ" smtClean="0"/>
              <a:t>16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12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Přímá spojnice 14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594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451" y="1766211"/>
            <a:ext cx="8229600" cy="2664296"/>
          </a:xfrm>
        </p:spPr>
        <p:txBody>
          <a:bodyPr/>
          <a:lstStyle/>
          <a:p>
            <a:pPr marL="0" indent="0">
              <a:buNone/>
            </a:pPr>
            <a:r>
              <a:rPr lang="cs-CZ" b="1" dirty="0" smtClean="0"/>
              <a:t>More information and </a:t>
            </a:r>
            <a:r>
              <a:rPr lang="en-US" b="1" dirty="0" smtClean="0"/>
              <a:t>a </a:t>
            </a:r>
            <a:r>
              <a:rPr lang="cs-CZ" b="1" dirty="0" smtClean="0"/>
              <a:t>full history </a:t>
            </a:r>
            <a:r>
              <a:rPr lang="en-US" b="1" dirty="0" smtClean="0"/>
              <a:t>at</a:t>
            </a:r>
            <a:endParaRPr lang="cs-CZ" b="1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 smtClean="0">
                <a:hlinkClick r:id="rId2"/>
              </a:rPr>
              <a:t>www.fleetawards.cz</a:t>
            </a:r>
            <a:endParaRPr lang="cs-CZ" b="1" dirty="0" smtClean="0"/>
          </a:p>
          <a:p>
            <a:pPr marL="0" indent="0">
              <a:buNone/>
            </a:pPr>
            <a:r>
              <a:rPr lang="cs-CZ" b="1" dirty="0" smtClean="0">
                <a:hlinkClick r:id="rId3"/>
              </a:rPr>
              <a:t>www.firemniautoroku.cz</a:t>
            </a:r>
            <a:endParaRPr lang="cs-CZ" b="1" dirty="0" smtClean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2017 </a:t>
            </a:r>
            <a:r>
              <a:rPr lang="cs-CZ" dirty="0"/>
              <a:t>ALD AUTOMOTIVE FLEET AWARDS &amp; HANKOOK COMPANY CAR OF THE YEAR PRESENTATION   </a:t>
            </a:r>
            <a:fld id="{B454C4BB-DBE1-4A03-B8E7-A718A32B9F74}" type="slidenum">
              <a:rPr lang="cs-CZ" smtClean="0"/>
              <a:t>17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12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Přímá spojnice 14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272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Přímá spojnice 15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nice 18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2017 </a:t>
            </a:r>
            <a:r>
              <a:rPr lang="cs-CZ" dirty="0"/>
              <a:t>ALD AUTOMOTIVE FLEET AWARDS &amp; HANKOOK COMPANY CAR OF THE YEAR PRESENTATION   </a:t>
            </a:r>
            <a:fld id="{B454C4BB-DBE1-4A03-B8E7-A718A32B9F74}" type="slidenum">
              <a:rPr lang="cs-CZ" smtClean="0"/>
              <a:t>18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41" y="839874"/>
            <a:ext cx="8354015" cy="467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0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0841" y="908720"/>
            <a:ext cx="8435280" cy="391703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cs-CZ" b="1" dirty="0" smtClean="0"/>
              <a:t>Join us for</a:t>
            </a:r>
            <a:endParaRPr lang="en-US" b="1" dirty="0" smtClean="0"/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r>
              <a:rPr lang="en-US" b="1" dirty="0" smtClean="0"/>
              <a:t>The </a:t>
            </a:r>
            <a:r>
              <a:rPr lang="cs-CZ" b="1" dirty="0" smtClean="0"/>
              <a:t>2017 </a:t>
            </a:r>
            <a:r>
              <a:rPr lang="cs-CZ" b="1" dirty="0" smtClean="0"/>
              <a:t>ALD Automotive Fleet Awards</a:t>
            </a:r>
            <a:endParaRPr lang="en-US" b="1" dirty="0" smtClean="0"/>
          </a:p>
          <a:p>
            <a:pPr marL="0" indent="0" algn="ctr">
              <a:buNone/>
            </a:pPr>
            <a:r>
              <a:rPr lang="en-US" b="1" dirty="0" smtClean="0"/>
              <a:t>and</a:t>
            </a:r>
            <a:endParaRPr lang="cs-CZ" b="1" dirty="0" smtClean="0"/>
          </a:p>
          <a:p>
            <a:pPr marL="0" indent="0" algn="ctr">
              <a:buNone/>
            </a:pPr>
            <a:r>
              <a:rPr lang="en-US" b="1" dirty="0" smtClean="0"/>
              <a:t>The </a:t>
            </a:r>
            <a:r>
              <a:rPr lang="cs-CZ" b="1" dirty="0" smtClean="0"/>
              <a:t>2017 </a:t>
            </a:r>
            <a:r>
              <a:rPr lang="cs-CZ" b="1" dirty="0" smtClean="0"/>
              <a:t>Hankook Company Car of the Year</a:t>
            </a:r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r>
              <a:rPr lang="en-US" b="1" dirty="0" smtClean="0"/>
              <a:t>We l</a:t>
            </a:r>
            <a:r>
              <a:rPr lang="cs-CZ" b="1" dirty="0" smtClean="0"/>
              <a:t>ook forward to </a:t>
            </a:r>
            <a:r>
              <a:rPr lang="en-US" b="1" dirty="0" smtClean="0"/>
              <a:t>your </a:t>
            </a:r>
            <a:r>
              <a:rPr lang="cs-CZ" b="1" dirty="0" smtClean="0"/>
              <a:t>cooperation!</a:t>
            </a:r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835696" y="116632"/>
            <a:ext cx="7246168" cy="365125"/>
          </a:xfrm>
        </p:spPr>
        <p:txBody>
          <a:bodyPr/>
          <a:lstStyle/>
          <a:p>
            <a:r>
              <a:rPr lang="cs-CZ" dirty="0" smtClean="0"/>
              <a:t>2017 </a:t>
            </a:r>
            <a:r>
              <a:rPr lang="cs-CZ" dirty="0"/>
              <a:t>ALD AUTOMOTIVE FLEET AWARDS &amp; HANKOOK COMPANY CAR OF THE YEAR PRESENTATION   </a:t>
            </a:r>
            <a:fld id="{B454C4BB-DBE1-4A03-B8E7-A718A32B9F74}" type="slidenum">
              <a:rPr lang="cs-CZ" smtClean="0"/>
              <a:t>19</a:t>
            </a:fld>
            <a:r>
              <a:rPr lang="cs-CZ" dirty="0" smtClean="0"/>
              <a:t>/19</a:t>
            </a:r>
            <a:endParaRPr lang="cs-CZ" dirty="0"/>
          </a:p>
        </p:txBody>
      </p:sp>
      <p:pic>
        <p:nvPicPr>
          <p:cNvPr id="12" name="Picture 2" descr="S:\JOBS\LOGA_CLUB91_RGB\Firemní auto roku\FAR_vln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20452"/>
            <a:ext cx="2520280" cy="70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S:\JOBS\LOGA_CLUB91_RGB\Fleet Awards\pouze zna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16" y="5733256"/>
            <a:ext cx="1453864" cy="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Přímá spojnice 14"/>
          <p:cNvCxnSpPr/>
          <p:nvPr/>
        </p:nvCxnSpPr>
        <p:spPr>
          <a:xfrm flipV="1">
            <a:off x="338380" y="679487"/>
            <a:ext cx="8487739" cy="13209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/>
          <p:cNvCxnSpPr/>
          <p:nvPr/>
        </p:nvCxnSpPr>
        <p:spPr>
          <a:xfrm flipH="1">
            <a:off x="338379" y="692696"/>
            <a:ext cx="2" cy="577385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/>
        </p:nvCxnSpPr>
        <p:spPr>
          <a:xfrm>
            <a:off x="8826121" y="679487"/>
            <a:ext cx="0" cy="4837745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 flipV="1">
            <a:off x="338382" y="6459940"/>
            <a:ext cx="4243869" cy="660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089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1054</TotalTime>
  <Words>879</Words>
  <Application>Microsoft Office PowerPoint</Application>
  <PresentationFormat>Předvádění na obrazovce (4:3)</PresentationFormat>
  <Paragraphs>128</Paragraphs>
  <Slides>19</Slides>
  <Notes>0</Notes>
  <HiddenSlides>0</HiddenSlides>
  <MMClips>0</MMClips>
  <ScaleCrop>false</ScaleCrop>
  <HeadingPairs>
    <vt:vector size="6" baseType="variant"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1" baseType="lpstr">
      <vt:lpstr>Motiv systému Office</vt:lpstr>
      <vt:lpstr>Dokument</vt:lpstr>
      <vt:lpstr>The 2017 ALD Automotive Fleet Awards and The 2017 Hankook Company Cars of the Year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 Automotive Fleet Awards 2015 Hankook Firemní auto roku 2015</dc:title>
  <dc:creator>Michal Frýda</dc:creator>
  <cp:lastModifiedBy>Jan Fišar</cp:lastModifiedBy>
  <cp:revision>83</cp:revision>
  <dcterms:created xsi:type="dcterms:W3CDTF">2014-12-02T11:15:29Z</dcterms:created>
  <dcterms:modified xsi:type="dcterms:W3CDTF">2017-01-05T14:42:38Z</dcterms:modified>
</cp:coreProperties>
</file>